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51" r:id="rId2"/>
    <p:sldId id="366" r:id="rId3"/>
    <p:sldId id="367" r:id="rId4"/>
    <p:sldId id="393" r:id="rId5"/>
    <p:sldId id="394" r:id="rId6"/>
    <p:sldId id="368" r:id="rId7"/>
    <p:sldId id="377" r:id="rId8"/>
    <p:sldId id="386" r:id="rId9"/>
    <p:sldId id="385" r:id="rId10"/>
    <p:sldId id="387" r:id="rId11"/>
    <p:sldId id="388" r:id="rId12"/>
    <p:sldId id="389" r:id="rId13"/>
    <p:sldId id="405" r:id="rId14"/>
    <p:sldId id="370" r:id="rId15"/>
    <p:sldId id="407" r:id="rId16"/>
    <p:sldId id="40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id="{237819ED-DA4C-4236-AC65-D4DBB90959C7}">
          <p14:sldIdLst>
            <p14:sldId id="351"/>
            <p14:sldId id="366"/>
          </p14:sldIdLst>
        </p14:section>
        <p14:section name="Activity 2" id="{E2586123-90F3-4143-AC8D-A1FB56F52520}">
          <p14:sldIdLst>
            <p14:sldId id="367"/>
            <p14:sldId id="393"/>
            <p14:sldId id="394"/>
          </p14:sldIdLst>
        </p14:section>
        <p14:section name="Activity 3" id="{04F7D09D-3D10-A74A-AEC6-D2D78D409777}">
          <p14:sldIdLst>
            <p14:sldId id="368"/>
          </p14:sldIdLst>
        </p14:section>
        <p14:section name="Activity 4" id="{330BEB4E-8555-F04D-BF32-68732784AE70}">
          <p14:sldIdLst>
            <p14:sldId id="377"/>
            <p14:sldId id="386"/>
            <p14:sldId id="385"/>
            <p14:sldId id="387"/>
            <p14:sldId id="388"/>
            <p14:sldId id="389"/>
            <p14:sldId id="405"/>
          </p14:sldIdLst>
        </p14:section>
        <p14:section name="Activity 5" id="{186F7D91-6DBA-6549-B57F-72A779449F22}">
          <p14:sldIdLst>
            <p14:sldId id="370"/>
            <p14:sldId id="407"/>
            <p14:sldId id="40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1C361"/>
    <a:srgbClr val="5DE973"/>
    <a:srgbClr val="00FF00"/>
    <a:srgbClr val="E1FFE7"/>
    <a:srgbClr val="5F9595"/>
    <a:srgbClr val="DBA514"/>
    <a:srgbClr val="B78628"/>
    <a:srgbClr val="EEB609"/>
    <a:srgbClr val="3101FF"/>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266" autoAdjust="0"/>
    <p:restoredTop sz="81669" autoAdjust="0"/>
  </p:normalViewPr>
  <p:slideViewPr>
    <p:cSldViewPr snapToGrid="0">
      <p:cViewPr varScale="1">
        <p:scale>
          <a:sx n="204" d="100"/>
          <a:sy n="204" d="100"/>
        </p:scale>
        <p:origin x="5600" y="49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026AF1-BE4B-9B4E-8C40-1FF09279CC0B}" type="datetimeFigureOut">
              <a:rPr lang="en-US" smtClean="0"/>
              <a:t>5/21/25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4F57A0-2905-0F4A-8A5F-AFD22FF9196A}" type="slidenum">
              <a:rPr lang="en-US" smtClean="0"/>
              <a:t>‹#›</a:t>
            </a:fld>
            <a:endParaRPr lang="en-US"/>
          </a:p>
        </p:txBody>
      </p:sp>
    </p:spTree>
    <p:extLst>
      <p:ext uri="{BB962C8B-B14F-4D97-AF65-F5344CB8AC3E}">
        <p14:creationId xmlns:p14="http://schemas.microsoft.com/office/powerpoint/2010/main" val="30261240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alibri" panose="020F0502020204030204" pitchFamily="34" charset="0"/>
                <a:ea typeface="Calibri" panose="020F0502020204030204" pitchFamily="34" charset="0"/>
                <a:cs typeface="Times New Roman" panose="02020603050405020304" pitchFamily="18" charset="0"/>
              </a:rPr>
              <a:t>Script for teacher to read out</a:t>
            </a: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alibri" panose="020F0502020204030204" pitchFamily="34" charset="0"/>
                <a:ea typeface="Calibri" panose="020F0502020204030204" pitchFamily="34" charset="0"/>
                <a:cs typeface="Times New Roman" panose="02020603050405020304" pitchFamily="18" charset="0"/>
              </a:rPr>
              <a:t>I think that in the year 2030 most pupils will be using the internet search engines and AI to generate written pieces and even graphics for homework and end-of-topic tests. As more subjects move to continuous assessment, there is more opportunity to include work that has been generated by the computer rather than us humans. If there are tools for pupils, maybe there will be tools for teachers also, to try to tell if a text file or photograph was really done by the pupil or by AI. Tools will get more and more clever at both creating and detecting – would the cycle ever stop? </a:t>
            </a:r>
            <a:endParaRPr lang="en-US" dirty="0"/>
          </a:p>
          <a:p>
            <a:endParaRPr lang="en-US" dirty="0"/>
          </a:p>
        </p:txBody>
      </p:sp>
      <p:sp>
        <p:nvSpPr>
          <p:cNvPr id="4" name="Slide Number Placeholder 3"/>
          <p:cNvSpPr>
            <a:spLocks noGrp="1"/>
          </p:cNvSpPr>
          <p:nvPr>
            <p:ph type="sldNum" sz="quarter" idx="5"/>
          </p:nvPr>
        </p:nvSpPr>
        <p:spPr/>
        <p:txBody>
          <a:bodyPr/>
          <a:lstStyle/>
          <a:p>
            <a:fld id="{844F57A0-2905-0F4A-8A5F-AFD22FF9196A}" type="slidenum">
              <a:rPr lang="en-US" smtClean="0"/>
              <a:t>8</a:t>
            </a:fld>
            <a:endParaRPr lang="en-US"/>
          </a:p>
        </p:txBody>
      </p:sp>
    </p:spTree>
    <p:extLst>
      <p:ext uri="{BB962C8B-B14F-4D97-AF65-F5344CB8AC3E}">
        <p14:creationId xmlns:p14="http://schemas.microsoft.com/office/powerpoint/2010/main" val="2778594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GB" sz="1200" b="1" dirty="0">
                <a:effectLst/>
                <a:latin typeface="Calibri" panose="020F0502020204030204" pitchFamily="34" charset="0"/>
                <a:ea typeface="Calibri" panose="020F0502020204030204" pitchFamily="34" charset="0"/>
                <a:cs typeface="Times New Roman" panose="02020603050405020304" pitchFamily="18" charset="0"/>
              </a:rPr>
              <a:t>Script for teacher to read out</a:t>
            </a:r>
            <a:endParaRPr lang="en-US" sz="1200" b="1" kern="100" dirty="0">
              <a:effectLst/>
              <a:latin typeface="Calibri" panose="020F0502020204030204" pitchFamily="34" charset="0"/>
              <a:ea typeface="Calibri" panose="020F0502020204030204" pitchFamily="34" charset="0"/>
              <a:cs typeface="Times New Roman" panose="02020603050405020304" pitchFamily="18" charset="0"/>
            </a:endParaRPr>
          </a:p>
          <a:p>
            <a:pPr>
              <a:buNone/>
            </a:pP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In the year 2040, I think that the use of AI powered surveillance will become widespread in our schools.  The feed from the schools CCTV will be </a:t>
            </a:r>
            <a:r>
              <a:rPr lang="en-US" sz="1200" kern="100" dirty="0" err="1">
                <a:effectLst/>
                <a:latin typeface="Calibri" panose="020F0502020204030204" pitchFamily="34" charset="0"/>
                <a:ea typeface="Calibri" panose="020F0502020204030204" pitchFamily="34" charset="0"/>
                <a:cs typeface="Times New Roman" panose="02020603050405020304" pitchFamily="18" charset="0"/>
              </a:rPr>
              <a:t>analysed</a:t>
            </a: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 by an AI system and identify bullying, </a:t>
            </a:r>
            <a:r>
              <a:rPr lang="en-US" sz="1200" kern="100" dirty="0" err="1">
                <a:effectLst/>
                <a:latin typeface="Calibri" panose="020F0502020204030204" pitchFamily="34" charset="0"/>
                <a:ea typeface="Calibri" panose="020F0502020204030204" pitchFamily="34" charset="0"/>
                <a:cs typeface="Times New Roman" panose="02020603050405020304" pitchFamily="18" charset="0"/>
              </a:rPr>
              <a:t>misbehaviour</a:t>
            </a: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 in corridors and other misdemeanors. Since it also has access to the school photographs, it can easily give Headteacher the identity of those involved.  </a:t>
            </a:r>
            <a:endParaRPr lang="en-GB" sz="1200" kern="1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en-US" sz="1200" kern="100" dirty="0">
                <a:effectLst/>
                <a:latin typeface="Calibri" panose="020F0502020204030204" pitchFamily="34" charset="0"/>
                <a:ea typeface="Calibri" panose="020F0502020204030204" pitchFamily="34" charset="0"/>
                <a:cs typeface="Times New Roman" panose="02020603050405020304" pitchFamily="18" charset="0"/>
              </a:rPr>
              <a:t>Another school might use an extension to the system to give a happy index for each pupil. That could pick up pupils that have had a family argument before school and those that are particularly angry because of something that has happened. It could also track individual pupils around the school and see how their mood changes during the day.  The guidance staff would be really busy!  </a:t>
            </a:r>
            <a:endParaRPr lang="en-GB" sz="1200" kern="100" dirty="0">
              <a:effectLst/>
              <a:latin typeface="Calibri" panose="020F0502020204030204" pitchFamily="34" charset="0"/>
              <a:ea typeface="Calibri" panose="020F0502020204030204" pitchFamily="34" charset="0"/>
              <a:cs typeface="Times New Roman" panose="02020603050405020304" pitchFamily="18" charset="0"/>
            </a:endParaRPr>
          </a:p>
          <a:p>
            <a:pPr>
              <a:buNone/>
            </a:pP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en-US" sz="1200" dirty="0">
                <a:effectLst/>
                <a:latin typeface="Calibri" panose="020F0502020204030204" pitchFamily="34" charset="0"/>
                <a:ea typeface="Calibri" panose="020F0502020204030204" pitchFamily="34" charset="0"/>
                <a:cs typeface="Times New Roman" panose="02020603050405020304" pitchFamily="18" charset="0"/>
              </a:rPr>
              <a:t>Could this be useful?</a:t>
            </a:r>
            <a:r>
              <a:rPr lang="en-GB"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844F57A0-2905-0F4A-8A5F-AFD22FF9196A}" type="slidenum">
              <a:rPr lang="en-US" smtClean="0"/>
              <a:t>9</a:t>
            </a:fld>
            <a:endParaRPr lang="en-US"/>
          </a:p>
        </p:txBody>
      </p:sp>
    </p:spTree>
    <p:extLst>
      <p:ext uri="{BB962C8B-B14F-4D97-AF65-F5344CB8AC3E}">
        <p14:creationId xmlns:p14="http://schemas.microsoft.com/office/powerpoint/2010/main" val="40560052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alibri" panose="020F0502020204030204" pitchFamily="34" charset="0"/>
                <a:ea typeface="Calibri" panose="020F0502020204030204" pitchFamily="34" charset="0"/>
                <a:cs typeface="Times New Roman" panose="02020603050405020304" pitchFamily="18" charset="0"/>
              </a:rPr>
              <a:t>Script for teacher to read out</a:t>
            </a: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alibri" panose="020F0502020204030204" pitchFamily="34" charset="0"/>
                <a:ea typeface="Calibri" panose="020F0502020204030204" pitchFamily="34" charset="0"/>
                <a:cs typeface="Times New Roman" panose="02020603050405020304" pitchFamily="18" charset="0"/>
              </a:rPr>
              <a:t>In the year 2040, I think that we will still have some pupils who don’t have friends to spend break and lunch times with. So, why not have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BuddyBot</a:t>
            </a:r>
            <a:r>
              <a:rPr lang="en-GB" sz="1200" dirty="0">
                <a:effectLst/>
                <a:latin typeface="Calibri" panose="020F0502020204030204" pitchFamily="34" charset="0"/>
                <a:ea typeface="Calibri" panose="020F0502020204030204" pitchFamily="34" charset="0"/>
                <a:cs typeface="Times New Roman" panose="02020603050405020304" pitchFamily="18" charset="0"/>
              </a:rPr>
              <a:t>, an AI-powered robot buddy that moves around the playground at breaktime and lunchtime and searches out pupils that the guidance teachers are concerned about? It could ask them if they want a chat, and the conversation would be pretty cool.  It could hold conversations in different languages.  Once the school closes, the </a:t>
            </a:r>
            <a:r>
              <a:rPr lang="en-GB" sz="1200" dirty="0" err="1">
                <a:effectLst/>
                <a:latin typeface="Calibri" panose="020F0502020204030204" pitchFamily="34" charset="0"/>
                <a:ea typeface="Calibri" panose="020F0502020204030204" pitchFamily="34" charset="0"/>
                <a:cs typeface="Times New Roman" panose="02020603050405020304" pitchFamily="18" charset="0"/>
              </a:rPr>
              <a:t>BuddyBots</a:t>
            </a:r>
            <a:r>
              <a:rPr lang="en-GB" sz="1200" dirty="0">
                <a:effectLst/>
                <a:latin typeface="Calibri" panose="020F0502020204030204" pitchFamily="34" charset="0"/>
                <a:ea typeface="Calibri" panose="020F0502020204030204" pitchFamily="34" charset="0"/>
                <a:cs typeface="Times New Roman" panose="02020603050405020304" pitchFamily="18" charset="0"/>
              </a:rPr>
              <a:t> could patrol the corridors looking for intruders, water leaks and windows that are left open, so it is always being helpful.</a:t>
            </a:r>
            <a:endParaRPr lang="en-US" dirty="0"/>
          </a:p>
          <a:p>
            <a:endParaRPr lang="en-US" dirty="0"/>
          </a:p>
        </p:txBody>
      </p:sp>
      <p:sp>
        <p:nvSpPr>
          <p:cNvPr id="4" name="Slide Number Placeholder 3"/>
          <p:cNvSpPr>
            <a:spLocks noGrp="1"/>
          </p:cNvSpPr>
          <p:nvPr>
            <p:ph type="sldNum" sz="quarter" idx="5"/>
          </p:nvPr>
        </p:nvSpPr>
        <p:spPr/>
        <p:txBody>
          <a:bodyPr/>
          <a:lstStyle/>
          <a:p>
            <a:fld id="{844F57A0-2905-0F4A-8A5F-AFD22FF9196A}" type="slidenum">
              <a:rPr lang="en-US" smtClean="0"/>
              <a:t>10</a:t>
            </a:fld>
            <a:endParaRPr lang="en-US"/>
          </a:p>
        </p:txBody>
      </p:sp>
    </p:spTree>
    <p:extLst>
      <p:ext uri="{BB962C8B-B14F-4D97-AF65-F5344CB8AC3E}">
        <p14:creationId xmlns:p14="http://schemas.microsoft.com/office/powerpoint/2010/main" val="2855034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GB" sz="1200" b="1" dirty="0">
                <a:effectLst/>
                <a:latin typeface="Calibri" panose="020F0502020204030204" pitchFamily="34" charset="0"/>
                <a:ea typeface="Calibri" panose="020F0502020204030204" pitchFamily="34" charset="0"/>
                <a:cs typeface="Times New Roman" panose="02020603050405020304" pitchFamily="18" charset="0"/>
              </a:rPr>
              <a:t>Script for teacher to read out</a:t>
            </a:r>
          </a:p>
          <a:p>
            <a:pPr>
              <a:buNone/>
            </a:pPr>
            <a:endParaRPr lang="en-GB" sz="1200" kern="1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en-GB" sz="1200" kern="100" dirty="0">
                <a:effectLst/>
                <a:latin typeface="Calibri" panose="020F0502020204030204" pitchFamily="34" charset="0"/>
                <a:ea typeface="Calibri" panose="020F0502020204030204" pitchFamily="34" charset="0"/>
                <a:cs typeface="Times New Roman" panose="02020603050405020304" pitchFamily="18" charset="0"/>
              </a:rPr>
              <a:t>I think that in the year 2050, pupils will no longer come to a building that is called a  school. Instead, they will be part of a huge digital network, which I think would be called the Quantum Classroom. I imagine a holographic sphere where learners from all over the country or even the world come together with their avatars, representing not just themselves but also their collective knowledge. </a:t>
            </a:r>
          </a:p>
          <a:p>
            <a:pPr>
              <a:buNone/>
            </a:pPr>
            <a:r>
              <a:rPr lang="en-GB" sz="1200" dirty="0">
                <a:effectLst/>
                <a:latin typeface="Calibri" panose="020F0502020204030204" pitchFamily="34" charset="0"/>
                <a:ea typeface="Calibri" panose="020F0502020204030204" pitchFamily="34" charset="0"/>
                <a:cs typeface="Times New Roman" panose="02020603050405020304" pitchFamily="18" charset="0"/>
              </a:rPr>
              <a:t>An AI system designs their coursework and delivers a unique programme tailored to each person’s experience, knowledge, and aspirations, and connects them to others.  For me, as I live on a Scottish island, that would be so cool.</a:t>
            </a:r>
            <a:r>
              <a:rPr lang="en-GB"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844F57A0-2905-0F4A-8A5F-AFD22FF9196A}" type="slidenum">
              <a:rPr lang="en-US" smtClean="0"/>
              <a:t>11</a:t>
            </a:fld>
            <a:endParaRPr lang="en-US"/>
          </a:p>
        </p:txBody>
      </p:sp>
    </p:spTree>
    <p:extLst>
      <p:ext uri="{BB962C8B-B14F-4D97-AF65-F5344CB8AC3E}">
        <p14:creationId xmlns:p14="http://schemas.microsoft.com/office/powerpoint/2010/main" val="243135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Calibri" panose="020F0502020204030204" pitchFamily="34" charset="0"/>
                <a:ea typeface="Calibri" panose="020F0502020204030204" pitchFamily="34" charset="0"/>
                <a:cs typeface="Times New Roman" panose="02020603050405020304" pitchFamily="18" charset="0"/>
              </a:rPr>
              <a:t>Script for teacher to read out</a:t>
            </a:r>
          </a:p>
          <a:p>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Calibri" panose="020F0502020204030204" pitchFamily="34" charset="0"/>
                <a:ea typeface="Calibri" panose="020F0502020204030204" pitchFamily="34" charset="0"/>
                <a:cs typeface="Times New Roman" panose="02020603050405020304" pitchFamily="18" charset="0"/>
              </a:rPr>
              <a:t>As Headteachers and other school managers have very high salaries and schools don’t have that much money, I think that by the year 2040, we will see  staff replaced by computer systems driven by AI.  The computer would essentially make all decisions, and the school might run more efficiently. However, the computer might suggest things that humans would not like, like suggesting that some pupils and teachers should be removed from the school in an attempt to maintain a higher standard of academic achievement. Who would make sure the AI was being fair and inclusive?</a:t>
            </a:r>
            <a:r>
              <a:rPr lang="en-GB"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844F57A0-2905-0F4A-8A5F-AFD22FF9196A}" type="slidenum">
              <a:rPr lang="en-US" smtClean="0"/>
              <a:t>12</a:t>
            </a:fld>
            <a:endParaRPr lang="en-US"/>
          </a:p>
        </p:txBody>
      </p:sp>
    </p:spTree>
    <p:extLst>
      <p:ext uri="{BB962C8B-B14F-4D97-AF65-F5344CB8AC3E}">
        <p14:creationId xmlns:p14="http://schemas.microsoft.com/office/powerpoint/2010/main" val="9627994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44F57A0-2905-0F4A-8A5F-AFD22FF9196A}" type="slidenum">
              <a:rPr lang="en-US" smtClean="0"/>
              <a:t>14</a:t>
            </a:fld>
            <a:endParaRPr lang="en-US"/>
          </a:p>
        </p:txBody>
      </p:sp>
    </p:spTree>
    <p:extLst>
      <p:ext uri="{BB962C8B-B14F-4D97-AF65-F5344CB8AC3E}">
        <p14:creationId xmlns:p14="http://schemas.microsoft.com/office/powerpoint/2010/main" val="22556735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0180EAE-0F9C-4FFA-9E15-DF420D6D709D}"/>
              </a:ext>
            </a:extLst>
          </p:cNvPr>
          <p:cNvSpPr/>
          <p:nvPr userDrawn="1"/>
        </p:nvSpPr>
        <p:spPr>
          <a:xfrm>
            <a:off x="367863" y="534571"/>
            <a:ext cx="11456276" cy="5815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1" name="Picture Placeholder 4">
            <a:extLst>
              <a:ext uri="{FF2B5EF4-FFF2-40B4-BE49-F238E27FC236}">
                <a16:creationId xmlns:a16="http://schemas.microsoft.com/office/drawing/2014/main" id="{1508B3DA-F37D-4EFF-8D5E-7BD4C1BC2910}"/>
              </a:ext>
            </a:extLst>
          </p:cNvPr>
          <p:cNvSpPr>
            <a:spLocks noGrp="1"/>
          </p:cNvSpPr>
          <p:nvPr>
            <p:ph type="pic" sz="quarter" idx="10"/>
          </p:nvPr>
        </p:nvSpPr>
        <p:spPr>
          <a:xfrm>
            <a:off x="6288262" y="1026885"/>
            <a:ext cx="4612210" cy="4804228"/>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2164297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5_Title Slide">
    <p:bg>
      <p:bgPr>
        <a:solidFill>
          <a:schemeClr val="bg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B1C93A-74D6-4D74-9013-4CC54B3F94D6}"/>
              </a:ext>
            </a:extLst>
          </p:cNvPr>
          <p:cNvSpPr/>
          <p:nvPr userDrawn="1"/>
        </p:nvSpPr>
        <p:spPr>
          <a:xfrm>
            <a:off x="2422357" y="565869"/>
            <a:ext cx="9041509" cy="57204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 name="Picture Placeholder 4">
            <a:extLst>
              <a:ext uri="{FF2B5EF4-FFF2-40B4-BE49-F238E27FC236}">
                <a16:creationId xmlns:a16="http://schemas.microsoft.com/office/drawing/2014/main" id="{CD3D8303-7603-4895-8612-50FB79139B7F}"/>
              </a:ext>
            </a:extLst>
          </p:cNvPr>
          <p:cNvSpPr>
            <a:spLocks noGrp="1"/>
          </p:cNvSpPr>
          <p:nvPr>
            <p:ph type="pic" sz="quarter" idx="10"/>
          </p:nvPr>
        </p:nvSpPr>
        <p:spPr>
          <a:xfrm>
            <a:off x="0" y="1229710"/>
            <a:ext cx="6756400" cy="4141077"/>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41213190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6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B1C93A-74D6-4D74-9013-4CC54B3F94D6}"/>
              </a:ext>
            </a:extLst>
          </p:cNvPr>
          <p:cNvSpPr/>
          <p:nvPr userDrawn="1"/>
        </p:nvSpPr>
        <p:spPr>
          <a:xfrm>
            <a:off x="2408397" y="568791"/>
            <a:ext cx="9041509" cy="5720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8" name="Picture 7" descr="A purple and blue gradient&#10;&#10;AI-generated content may be incorrect.">
            <a:extLst>
              <a:ext uri="{FF2B5EF4-FFF2-40B4-BE49-F238E27FC236}">
                <a16:creationId xmlns:a16="http://schemas.microsoft.com/office/drawing/2014/main" id="{53E348DE-B70F-5B12-B588-E03B52D9874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67862" y="1402584"/>
            <a:ext cx="6388538" cy="3974005"/>
          </a:xfrm>
          <a:prstGeom prst="rect">
            <a:avLst/>
          </a:prstGeom>
        </p:spPr>
      </p:pic>
      <p:sp>
        <p:nvSpPr>
          <p:cNvPr id="4" name="Media Placeholder 3">
            <a:extLst>
              <a:ext uri="{FF2B5EF4-FFF2-40B4-BE49-F238E27FC236}">
                <a16:creationId xmlns:a16="http://schemas.microsoft.com/office/drawing/2014/main" id="{43D8D106-7996-000B-D46B-4B44A4DBB513}"/>
              </a:ext>
            </a:extLst>
          </p:cNvPr>
          <p:cNvSpPr>
            <a:spLocks noGrp="1"/>
          </p:cNvSpPr>
          <p:nvPr>
            <p:ph type="media" sz="quarter" idx="11"/>
          </p:nvPr>
        </p:nvSpPr>
        <p:spPr>
          <a:xfrm>
            <a:off x="367862" y="1414188"/>
            <a:ext cx="6388538" cy="3962401"/>
          </a:xfrm>
        </p:spPr>
        <p:txBody>
          <a:bodyPr/>
          <a:lstStyle/>
          <a:p>
            <a:endParaRPr lang="en-US"/>
          </a:p>
        </p:txBody>
      </p:sp>
    </p:spTree>
    <p:extLst>
      <p:ext uri="{BB962C8B-B14F-4D97-AF65-F5344CB8AC3E}">
        <p14:creationId xmlns:p14="http://schemas.microsoft.com/office/powerpoint/2010/main" val="16226432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8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B1C93A-74D6-4D74-9013-4CC54B3F94D6}"/>
              </a:ext>
            </a:extLst>
          </p:cNvPr>
          <p:cNvSpPr/>
          <p:nvPr userDrawn="1"/>
        </p:nvSpPr>
        <p:spPr>
          <a:xfrm>
            <a:off x="2408397" y="568791"/>
            <a:ext cx="9041509" cy="5720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pic>
        <p:nvPicPr>
          <p:cNvPr id="8" name="Picture 7" descr="A purple and blue gradient&#10;&#10;AI-generated content may be incorrect.">
            <a:extLst>
              <a:ext uri="{FF2B5EF4-FFF2-40B4-BE49-F238E27FC236}">
                <a16:creationId xmlns:a16="http://schemas.microsoft.com/office/drawing/2014/main" id="{53E348DE-B70F-5B12-B588-E03B52D98745}"/>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67862" y="1402584"/>
            <a:ext cx="6388538" cy="3974005"/>
          </a:xfrm>
          <a:prstGeom prst="rect">
            <a:avLst/>
          </a:prstGeom>
        </p:spPr>
      </p:pic>
      <p:sp>
        <p:nvSpPr>
          <p:cNvPr id="4" name="Media Placeholder 3">
            <a:extLst>
              <a:ext uri="{FF2B5EF4-FFF2-40B4-BE49-F238E27FC236}">
                <a16:creationId xmlns:a16="http://schemas.microsoft.com/office/drawing/2014/main" id="{43D8D106-7996-000B-D46B-4B44A4DBB513}"/>
              </a:ext>
            </a:extLst>
          </p:cNvPr>
          <p:cNvSpPr>
            <a:spLocks noGrp="1"/>
          </p:cNvSpPr>
          <p:nvPr>
            <p:ph type="media" sz="quarter" idx="11"/>
          </p:nvPr>
        </p:nvSpPr>
        <p:spPr>
          <a:xfrm>
            <a:off x="367862" y="1414188"/>
            <a:ext cx="6388538" cy="3962401"/>
          </a:xfrm>
        </p:spPr>
        <p:txBody>
          <a:bodyPr/>
          <a:lstStyle/>
          <a:p>
            <a:endParaRPr lang="en-US"/>
          </a:p>
        </p:txBody>
      </p:sp>
    </p:spTree>
    <p:extLst>
      <p:ext uri="{BB962C8B-B14F-4D97-AF65-F5344CB8AC3E}">
        <p14:creationId xmlns:p14="http://schemas.microsoft.com/office/powerpoint/2010/main" val="41822237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A4ED0391-0163-4F70-825F-98434AC3A585}"/>
              </a:ext>
            </a:extLst>
          </p:cNvPr>
          <p:cNvSpPr>
            <a:spLocks noGrp="1"/>
          </p:cNvSpPr>
          <p:nvPr>
            <p:ph type="pic" sz="quarter" idx="11"/>
          </p:nvPr>
        </p:nvSpPr>
        <p:spPr>
          <a:xfrm>
            <a:off x="6096000" y="0"/>
            <a:ext cx="6096000" cy="6858000"/>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33247951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0E92BFD-AA5E-42C5-BE56-347BA2759E80}"/>
              </a:ext>
            </a:extLst>
          </p:cNvPr>
          <p:cNvSpPr/>
          <p:nvPr userDrawn="1"/>
        </p:nvSpPr>
        <p:spPr>
          <a:xfrm>
            <a:off x="5484603" y="802105"/>
            <a:ext cx="5740876" cy="210251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 name="Picture Placeholder 4">
            <a:extLst>
              <a:ext uri="{FF2B5EF4-FFF2-40B4-BE49-F238E27FC236}">
                <a16:creationId xmlns:a16="http://schemas.microsoft.com/office/drawing/2014/main" id="{CD3D8303-7603-4895-8612-50FB79139B7F}"/>
              </a:ext>
            </a:extLst>
          </p:cNvPr>
          <p:cNvSpPr>
            <a:spLocks noGrp="1"/>
          </p:cNvSpPr>
          <p:nvPr>
            <p:ph type="pic" sz="quarter" idx="10"/>
          </p:nvPr>
        </p:nvSpPr>
        <p:spPr>
          <a:xfrm>
            <a:off x="6279763" y="1512917"/>
            <a:ext cx="5912237" cy="5345083"/>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24995250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CD3D8303-7603-4895-8612-50FB79139B7F}"/>
              </a:ext>
            </a:extLst>
          </p:cNvPr>
          <p:cNvSpPr>
            <a:spLocks noGrp="1"/>
          </p:cNvSpPr>
          <p:nvPr>
            <p:ph type="pic" sz="quarter" idx="10"/>
          </p:nvPr>
        </p:nvSpPr>
        <p:spPr>
          <a:xfrm>
            <a:off x="0" y="0"/>
            <a:ext cx="12192000" cy="6858000"/>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24077563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7" name="Picture Placeholder 4">
            <a:extLst>
              <a:ext uri="{FF2B5EF4-FFF2-40B4-BE49-F238E27FC236}">
                <a16:creationId xmlns:a16="http://schemas.microsoft.com/office/drawing/2014/main" id="{E632E2E0-7E23-4339-8B07-0E1AC0A1ED85}"/>
              </a:ext>
            </a:extLst>
          </p:cNvPr>
          <p:cNvSpPr>
            <a:spLocks noGrp="1"/>
          </p:cNvSpPr>
          <p:nvPr>
            <p:ph type="pic" sz="quarter" idx="11"/>
          </p:nvPr>
        </p:nvSpPr>
        <p:spPr>
          <a:xfrm>
            <a:off x="1367083" y="476815"/>
            <a:ext cx="3921987" cy="3728450"/>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
        <p:nvSpPr>
          <p:cNvPr id="5" name="Picture Placeholder 4">
            <a:extLst>
              <a:ext uri="{FF2B5EF4-FFF2-40B4-BE49-F238E27FC236}">
                <a16:creationId xmlns:a16="http://schemas.microsoft.com/office/drawing/2014/main" id="{CD3D8303-7603-4895-8612-50FB79139B7F}"/>
              </a:ext>
            </a:extLst>
          </p:cNvPr>
          <p:cNvSpPr>
            <a:spLocks noGrp="1"/>
          </p:cNvSpPr>
          <p:nvPr>
            <p:ph type="pic" sz="quarter" idx="10"/>
          </p:nvPr>
        </p:nvSpPr>
        <p:spPr>
          <a:xfrm>
            <a:off x="5782595" y="476815"/>
            <a:ext cx="3920549" cy="2848752"/>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
        <p:nvSpPr>
          <p:cNvPr id="3" name="Rectangle 2">
            <a:extLst>
              <a:ext uri="{FF2B5EF4-FFF2-40B4-BE49-F238E27FC236}">
                <a16:creationId xmlns:a16="http://schemas.microsoft.com/office/drawing/2014/main" id="{59B9367A-8318-4EB9-B521-E9DA9F8F1092}"/>
              </a:ext>
            </a:extLst>
          </p:cNvPr>
          <p:cNvSpPr/>
          <p:nvPr userDrawn="1"/>
        </p:nvSpPr>
        <p:spPr>
          <a:xfrm flipH="1">
            <a:off x="5782595" y="3817616"/>
            <a:ext cx="3920549" cy="38764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20131993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CAA783-29DA-8B6B-F96D-08332FD93DEA}"/>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6096000" cy="6858000"/>
          </a:xfrm>
          <a:prstGeom prst="rect">
            <a:avLst/>
          </a:prstGeom>
        </p:spPr>
      </p:pic>
      <p:sp>
        <p:nvSpPr>
          <p:cNvPr id="3" name="Rectangle 2">
            <a:extLst>
              <a:ext uri="{FF2B5EF4-FFF2-40B4-BE49-F238E27FC236}">
                <a16:creationId xmlns:a16="http://schemas.microsoft.com/office/drawing/2014/main" id="{00FF7072-AAA5-4268-BE7A-9400814AD9E8}"/>
              </a:ext>
            </a:extLst>
          </p:cNvPr>
          <p:cNvSpPr/>
          <p:nvPr userDrawn="1"/>
        </p:nvSpPr>
        <p:spPr>
          <a:xfrm>
            <a:off x="7529902" y="1730978"/>
            <a:ext cx="2712034" cy="1498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8627797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838AE19-0C63-878C-09CD-F4977C29FD51}"/>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923973" y="0"/>
            <a:ext cx="3268027" cy="6858000"/>
          </a:xfrm>
          <a:prstGeom prst="rect">
            <a:avLst/>
          </a:prstGeom>
        </p:spPr>
      </p:pic>
      <p:sp>
        <p:nvSpPr>
          <p:cNvPr id="15" name="Picture Placeholder 4">
            <a:extLst>
              <a:ext uri="{FF2B5EF4-FFF2-40B4-BE49-F238E27FC236}">
                <a16:creationId xmlns:a16="http://schemas.microsoft.com/office/drawing/2014/main" id="{2499220F-3428-4263-91ED-9CD7E6B49EFC}"/>
              </a:ext>
            </a:extLst>
          </p:cNvPr>
          <p:cNvSpPr>
            <a:spLocks noGrp="1"/>
          </p:cNvSpPr>
          <p:nvPr>
            <p:ph type="pic" sz="quarter" idx="15"/>
          </p:nvPr>
        </p:nvSpPr>
        <p:spPr>
          <a:xfrm>
            <a:off x="7869482" y="508000"/>
            <a:ext cx="3357318" cy="5812479"/>
          </a:xfrm>
          <a:solidFill>
            <a:schemeClr val="accent6"/>
          </a:solid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
        <p:nvSpPr>
          <p:cNvPr id="7" name="Picture Placeholder 4">
            <a:extLst>
              <a:ext uri="{FF2B5EF4-FFF2-40B4-BE49-F238E27FC236}">
                <a16:creationId xmlns:a16="http://schemas.microsoft.com/office/drawing/2014/main" id="{3414317C-3659-4ED6-BDB6-2A9B8FA88C07}"/>
              </a:ext>
            </a:extLst>
          </p:cNvPr>
          <p:cNvSpPr>
            <a:spLocks noGrp="1"/>
          </p:cNvSpPr>
          <p:nvPr>
            <p:ph type="pic" sz="quarter" idx="18"/>
          </p:nvPr>
        </p:nvSpPr>
        <p:spPr>
          <a:xfrm>
            <a:off x="4322519" y="508000"/>
            <a:ext cx="3357318" cy="5812479"/>
          </a:xfrm>
          <a:solidFill>
            <a:schemeClr val="bg2"/>
          </a:solid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954127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Title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3999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0180EAE-0F9C-4FFA-9E15-DF420D6D709D}"/>
              </a:ext>
            </a:extLst>
          </p:cNvPr>
          <p:cNvSpPr/>
          <p:nvPr userDrawn="1"/>
        </p:nvSpPr>
        <p:spPr>
          <a:xfrm>
            <a:off x="367863" y="534571"/>
            <a:ext cx="11456276" cy="5815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0" name="Rectangle 9">
            <a:extLst>
              <a:ext uri="{FF2B5EF4-FFF2-40B4-BE49-F238E27FC236}">
                <a16:creationId xmlns:a16="http://schemas.microsoft.com/office/drawing/2014/main" id="{6FEC4C0C-235E-4BF3-9FF3-3BED8E2EBB83}"/>
              </a:ext>
            </a:extLst>
          </p:cNvPr>
          <p:cNvSpPr/>
          <p:nvPr userDrawn="1"/>
        </p:nvSpPr>
        <p:spPr>
          <a:xfrm>
            <a:off x="10900472" y="1026885"/>
            <a:ext cx="645764" cy="480422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1" name="Picture Placeholder 4">
            <a:extLst>
              <a:ext uri="{FF2B5EF4-FFF2-40B4-BE49-F238E27FC236}">
                <a16:creationId xmlns:a16="http://schemas.microsoft.com/office/drawing/2014/main" id="{1508B3DA-F37D-4EFF-8D5E-7BD4C1BC2910}"/>
              </a:ext>
            </a:extLst>
          </p:cNvPr>
          <p:cNvSpPr>
            <a:spLocks noGrp="1"/>
          </p:cNvSpPr>
          <p:nvPr>
            <p:ph type="pic" sz="quarter" idx="10"/>
          </p:nvPr>
        </p:nvSpPr>
        <p:spPr>
          <a:xfrm>
            <a:off x="6288262" y="1026885"/>
            <a:ext cx="4612210" cy="4804228"/>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
        <p:nvSpPr>
          <p:cNvPr id="12" name="Rectangle 11">
            <a:extLst>
              <a:ext uri="{FF2B5EF4-FFF2-40B4-BE49-F238E27FC236}">
                <a16:creationId xmlns:a16="http://schemas.microsoft.com/office/drawing/2014/main" id="{03E172DF-05D9-440A-A078-84F4AA63A3A6}"/>
              </a:ext>
            </a:extLst>
          </p:cNvPr>
          <p:cNvSpPr/>
          <p:nvPr userDrawn="1"/>
        </p:nvSpPr>
        <p:spPr>
          <a:xfrm>
            <a:off x="1008993" y="1466850"/>
            <a:ext cx="4430197" cy="3151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2255720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0_Title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0180EAE-0F9C-4FFA-9E15-DF420D6D709D}"/>
              </a:ext>
            </a:extLst>
          </p:cNvPr>
          <p:cNvSpPr/>
          <p:nvPr userDrawn="1"/>
        </p:nvSpPr>
        <p:spPr>
          <a:xfrm>
            <a:off x="367863" y="534571"/>
            <a:ext cx="11456276" cy="5815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0" name="Rectangle 9">
            <a:extLst>
              <a:ext uri="{FF2B5EF4-FFF2-40B4-BE49-F238E27FC236}">
                <a16:creationId xmlns:a16="http://schemas.microsoft.com/office/drawing/2014/main" id="{6FEC4C0C-235E-4BF3-9FF3-3BED8E2EBB83}"/>
              </a:ext>
            </a:extLst>
          </p:cNvPr>
          <p:cNvSpPr/>
          <p:nvPr userDrawn="1"/>
        </p:nvSpPr>
        <p:spPr>
          <a:xfrm>
            <a:off x="10900472" y="1026884"/>
            <a:ext cx="645764" cy="4806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12" name="Rectangle 11">
            <a:extLst>
              <a:ext uri="{FF2B5EF4-FFF2-40B4-BE49-F238E27FC236}">
                <a16:creationId xmlns:a16="http://schemas.microsoft.com/office/drawing/2014/main" id="{03E172DF-05D9-440A-A078-84F4AA63A3A6}"/>
              </a:ext>
            </a:extLst>
          </p:cNvPr>
          <p:cNvSpPr/>
          <p:nvPr userDrawn="1"/>
        </p:nvSpPr>
        <p:spPr>
          <a:xfrm>
            <a:off x="1008993" y="1466850"/>
            <a:ext cx="4430197" cy="3151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3069593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10919F-EAD9-4195-9D9A-9022B4DAC9DF}"/>
              </a:ext>
            </a:extLst>
          </p:cNvPr>
          <p:cNvSpPr/>
          <p:nvPr userDrawn="1"/>
        </p:nvSpPr>
        <p:spPr>
          <a:xfrm>
            <a:off x="6096000" y="0"/>
            <a:ext cx="6096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 name="Picture Placeholder 4">
            <a:extLst>
              <a:ext uri="{FF2B5EF4-FFF2-40B4-BE49-F238E27FC236}">
                <a16:creationId xmlns:a16="http://schemas.microsoft.com/office/drawing/2014/main" id="{CD3D8303-7603-4895-8612-50FB79139B7F}"/>
              </a:ext>
            </a:extLst>
          </p:cNvPr>
          <p:cNvSpPr>
            <a:spLocks noGrp="1"/>
          </p:cNvSpPr>
          <p:nvPr>
            <p:ph type="pic" sz="quarter" idx="10"/>
          </p:nvPr>
        </p:nvSpPr>
        <p:spPr>
          <a:xfrm>
            <a:off x="6963801" y="1279358"/>
            <a:ext cx="4299284" cy="4299284"/>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
        <p:nvSpPr>
          <p:cNvPr id="3" name="Text Placeholder 2">
            <a:extLst>
              <a:ext uri="{FF2B5EF4-FFF2-40B4-BE49-F238E27FC236}">
                <a16:creationId xmlns:a16="http://schemas.microsoft.com/office/drawing/2014/main" id="{D4E55C8A-79CE-5DA2-DC13-A8298FADEF34}"/>
              </a:ext>
            </a:extLst>
          </p:cNvPr>
          <p:cNvSpPr>
            <a:spLocks noGrp="1"/>
          </p:cNvSpPr>
          <p:nvPr>
            <p:ph idx="1"/>
          </p:nvPr>
        </p:nvSpPr>
        <p:spPr>
          <a:xfrm>
            <a:off x="838200" y="1825625"/>
            <a:ext cx="4522557"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730336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7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C10919F-EAD9-4195-9D9A-9022B4DAC9DF}"/>
              </a:ext>
            </a:extLst>
          </p:cNvPr>
          <p:cNvSpPr/>
          <p:nvPr userDrawn="1"/>
        </p:nvSpPr>
        <p:spPr>
          <a:xfrm>
            <a:off x="6096000" y="0"/>
            <a:ext cx="6096000" cy="6858000"/>
          </a:xfrm>
          <a:prstGeom prst="rect">
            <a:avLst/>
          </a:prstGeom>
          <a:blipFill>
            <a:blip r:embed="rId2"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 name="Picture Placeholder 4">
            <a:extLst>
              <a:ext uri="{FF2B5EF4-FFF2-40B4-BE49-F238E27FC236}">
                <a16:creationId xmlns:a16="http://schemas.microsoft.com/office/drawing/2014/main" id="{CD3D8303-7603-4895-8612-50FB79139B7F}"/>
              </a:ext>
            </a:extLst>
          </p:cNvPr>
          <p:cNvSpPr>
            <a:spLocks noGrp="1"/>
          </p:cNvSpPr>
          <p:nvPr>
            <p:ph type="pic" sz="quarter" idx="10"/>
          </p:nvPr>
        </p:nvSpPr>
        <p:spPr>
          <a:xfrm>
            <a:off x="6963801" y="1279358"/>
            <a:ext cx="4299284" cy="4299284"/>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36399949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B1C93A-74D6-4D74-9013-4CC54B3F94D6}"/>
              </a:ext>
            </a:extLst>
          </p:cNvPr>
          <p:cNvSpPr/>
          <p:nvPr userDrawn="1"/>
        </p:nvSpPr>
        <p:spPr>
          <a:xfrm>
            <a:off x="2422357" y="565869"/>
            <a:ext cx="9041509" cy="572041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 name="Picture Placeholder 4">
            <a:extLst>
              <a:ext uri="{FF2B5EF4-FFF2-40B4-BE49-F238E27FC236}">
                <a16:creationId xmlns:a16="http://schemas.microsoft.com/office/drawing/2014/main" id="{CD3D8303-7603-4895-8612-50FB79139B7F}"/>
              </a:ext>
            </a:extLst>
          </p:cNvPr>
          <p:cNvSpPr>
            <a:spLocks noGrp="1"/>
          </p:cNvSpPr>
          <p:nvPr>
            <p:ph type="pic" sz="quarter" idx="10"/>
          </p:nvPr>
        </p:nvSpPr>
        <p:spPr>
          <a:xfrm>
            <a:off x="0" y="0"/>
            <a:ext cx="6756400" cy="5939590"/>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Tree>
    <p:extLst>
      <p:ext uri="{BB962C8B-B14F-4D97-AF65-F5344CB8AC3E}">
        <p14:creationId xmlns:p14="http://schemas.microsoft.com/office/powerpoint/2010/main" val="2064828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B1C93A-74D6-4D74-9013-4CC54B3F94D6}"/>
              </a:ext>
            </a:extLst>
          </p:cNvPr>
          <p:cNvSpPr/>
          <p:nvPr userDrawn="1"/>
        </p:nvSpPr>
        <p:spPr>
          <a:xfrm>
            <a:off x="2422357" y="565869"/>
            <a:ext cx="9041509" cy="5720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 name="Picture Placeholder 4">
            <a:extLst>
              <a:ext uri="{FF2B5EF4-FFF2-40B4-BE49-F238E27FC236}">
                <a16:creationId xmlns:a16="http://schemas.microsoft.com/office/drawing/2014/main" id="{CD3D8303-7603-4895-8612-50FB79139B7F}"/>
              </a:ext>
            </a:extLst>
          </p:cNvPr>
          <p:cNvSpPr>
            <a:spLocks noGrp="1"/>
          </p:cNvSpPr>
          <p:nvPr>
            <p:ph type="pic" sz="quarter" idx="10"/>
          </p:nvPr>
        </p:nvSpPr>
        <p:spPr>
          <a:xfrm>
            <a:off x="0" y="0"/>
            <a:ext cx="6756400" cy="5939590"/>
          </a:xfrm>
          <a:pattFill prst="pct5">
            <a:fgClr>
              <a:schemeClr val="tx1">
                <a:lumMod val="85000"/>
                <a:lumOff val="15000"/>
              </a:schemeClr>
            </a:fgClr>
            <a:bgClr>
              <a:schemeClr val="bg1"/>
            </a:bgClr>
          </a:pattFill>
        </p:spPr>
        <p:txBody>
          <a:bodyPr>
            <a:normAutofit/>
          </a:bodyPr>
          <a:lstStyle>
            <a:lvl1pPr>
              <a:defRPr sz="1600" b="0" i="0">
                <a:latin typeface="Calibri" panose="020F0502020204030204" pitchFamily="34" charset="0"/>
                <a:cs typeface="Calibri" panose="020F0502020204030204" pitchFamily="34" charset="0"/>
              </a:defRPr>
            </a:lvl1pPr>
          </a:lstStyle>
          <a:p>
            <a:endParaRPr lang="en-US" dirty="0"/>
          </a:p>
        </p:txBody>
      </p:sp>
      <p:sp>
        <p:nvSpPr>
          <p:cNvPr id="3" name="Rectangle 2">
            <a:extLst>
              <a:ext uri="{FF2B5EF4-FFF2-40B4-BE49-F238E27FC236}">
                <a16:creationId xmlns:a16="http://schemas.microsoft.com/office/drawing/2014/main" id="{77BA9223-C680-0D1E-A397-202E2FA946C7}"/>
              </a:ext>
            </a:extLst>
          </p:cNvPr>
          <p:cNvSpPr/>
          <p:nvPr userDrawn="1"/>
        </p:nvSpPr>
        <p:spPr>
          <a:xfrm>
            <a:off x="0" y="-2"/>
            <a:ext cx="6756400" cy="59395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2983443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3_Title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B1C93A-74D6-4D74-9013-4CC54B3F94D6}"/>
              </a:ext>
            </a:extLst>
          </p:cNvPr>
          <p:cNvSpPr/>
          <p:nvPr userDrawn="1"/>
        </p:nvSpPr>
        <p:spPr>
          <a:xfrm>
            <a:off x="2422357" y="565869"/>
            <a:ext cx="9041509" cy="572041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4" name="Rectangle 3">
            <a:extLst>
              <a:ext uri="{FF2B5EF4-FFF2-40B4-BE49-F238E27FC236}">
                <a16:creationId xmlns:a16="http://schemas.microsoft.com/office/drawing/2014/main" id="{83F3AEAB-5D25-5B0D-DEAA-55B6214BC1AB}"/>
              </a:ext>
            </a:extLst>
          </p:cNvPr>
          <p:cNvSpPr/>
          <p:nvPr userDrawn="1"/>
        </p:nvSpPr>
        <p:spPr>
          <a:xfrm>
            <a:off x="367863" y="534571"/>
            <a:ext cx="11456276" cy="5815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Tree>
    <p:extLst>
      <p:ext uri="{BB962C8B-B14F-4D97-AF65-F5344CB8AC3E}">
        <p14:creationId xmlns:p14="http://schemas.microsoft.com/office/powerpoint/2010/main" val="4051979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6E29F7-9E13-4CD4-9AAC-E31609B6AA4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3B304840-EC8D-48DD-92D4-34A6F45581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0A7A52A-D970-4268-B967-756EF1009EA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Calibri" panose="020F0502020204030204" pitchFamily="34" charset="0"/>
              </a:defRPr>
            </a:lvl1pPr>
          </a:lstStyle>
          <a:p>
            <a:fld id="{3C99C195-CA05-4A2B-9203-212AA3A64FB4}" type="datetimeFigureOut">
              <a:rPr lang="en-US" smtClean="0"/>
              <a:pPr/>
              <a:t>5/21/25</a:t>
            </a:fld>
            <a:endParaRPr lang="en-US" dirty="0"/>
          </a:p>
        </p:txBody>
      </p:sp>
      <p:sp>
        <p:nvSpPr>
          <p:cNvPr id="5" name="Footer Placeholder 4">
            <a:extLst>
              <a:ext uri="{FF2B5EF4-FFF2-40B4-BE49-F238E27FC236}">
                <a16:creationId xmlns:a16="http://schemas.microsoft.com/office/drawing/2014/main" id="{38812754-0101-4D47-850E-35E580F920D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endParaRPr lang="en-US" dirty="0"/>
          </a:p>
        </p:txBody>
      </p:sp>
      <p:sp>
        <p:nvSpPr>
          <p:cNvPr id="6" name="Slide Number Placeholder 5">
            <a:extLst>
              <a:ext uri="{FF2B5EF4-FFF2-40B4-BE49-F238E27FC236}">
                <a16:creationId xmlns:a16="http://schemas.microsoft.com/office/drawing/2014/main" id="{4EDF6F73-66CD-4142-8040-F2E311B96F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DF7FB4A4-DEA5-4FE6-BB3B-1DFE086ABE32}" type="slidenum">
              <a:rPr lang="en-US" smtClean="0"/>
              <a:pPr/>
              <a:t>‹#›</a:t>
            </a:fld>
            <a:endParaRPr lang="en-US" dirty="0"/>
          </a:p>
        </p:txBody>
      </p:sp>
    </p:spTree>
    <p:extLst>
      <p:ext uri="{BB962C8B-B14F-4D97-AF65-F5344CB8AC3E}">
        <p14:creationId xmlns:p14="http://schemas.microsoft.com/office/powerpoint/2010/main" val="2029497861"/>
      </p:ext>
    </p:extLst>
  </p:cSld>
  <p:clrMap bg1="lt1" tx1="dk1" bg2="lt2" tx2="dk2" accent1="accent1" accent2="accent2" accent3="accent3" accent4="accent4" accent5="accent5" accent6="accent6" hlink="hlink" folHlink="folHlink"/>
  <p:sldLayoutIdLst>
    <p:sldLayoutId id="2147483652" r:id="rId1"/>
    <p:sldLayoutId id="2147483691" r:id="rId2"/>
    <p:sldLayoutId id="2147483690" r:id="rId3"/>
    <p:sldLayoutId id="2147483689" r:id="rId4"/>
    <p:sldLayoutId id="2147483654" r:id="rId5"/>
    <p:sldLayoutId id="2147483686" r:id="rId6"/>
    <p:sldLayoutId id="2147483655" r:id="rId7"/>
    <p:sldLayoutId id="2147483693" r:id="rId8"/>
    <p:sldLayoutId id="2147483694" r:id="rId9"/>
    <p:sldLayoutId id="2147483684" r:id="rId10"/>
    <p:sldLayoutId id="2147483685" r:id="rId11"/>
    <p:sldLayoutId id="2147483692" r:id="rId12"/>
    <p:sldLayoutId id="2147483656" r:id="rId13"/>
    <p:sldLayoutId id="2147483657" r:id="rId14"/>
    <p:sldLayoutId id="2147483659" r:id="rId15"/>
    <p:sldLayoutId id="2147483660" r:id="rId16"/>
    <p:sldLayoutId id="2147483675" r:id="rId17"/>
    <p:sldLayoutId id="2147483668" r:id="rId18"/>
  </p:sldLayoutIdLst>
  <p:txStyles>
    <p:titleStyle>
      <a:lvl1pPr algn="l" defTabSz="914400" rtl="0" eaLnBrk="1" latinLnBrk="0" hangingPunct="1">
        <a:lnSpc>
          <a:spcPct val="90000"/>
        </a:lnSpc>
        <a:spcBef>
          <a:spcPct val="0"/>
        </a:spcBef>
        <a:buNone/>
        <a:defRPr sz="4400" b="0" i="0" kern="1200">
          <a:solidFill>
            <a:schemeClr val="tx1"/>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Tx/>
        <a:buBlip>
          <a:blip r:embed="rId20"/>
        </a:buBlip>
        <a:defRPr sz="2800" b="0" i="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Tx/>
        <a:buBlip>
          <a:blip r:embed="rId20"/>
        </a:buBlip>
        <a:defRPr sz="2400" b="0" i="0" kern="120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Tx/>
        <a:buBlip>
          <a:blip r:embed="rId20"/>
        </a:buBlip>
        <a:defRPr sz="2000" b="0" i="0" kern="120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Tx/>
        <a:buBlip>
          <a:blip r:embed="rId20"/>
        </a:buBlip>
        <a:defRPr sz="1800" b="0" i="0" kern="120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Tx/>
        <a:buBlip>
          <a:blip r:embed="rId20"/>
        </a:buBlip>
        <a:defRPr sz="1800" b="0" i="0" kern="120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24.pn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20.png"/><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25.pn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2.jpeg"/><Relationship Id="rId4" Type="http://schemas.openxmlformats.org/officeDocument/2006/relationships/image" Target="../media/image26.jpg"/></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image" Target="../media/image16.png"/><Relationship Id="rId2" Type="http://schemas.openxmlformats.org/officeDocument/2006/relationships/image" Target="../media/image5.jpg"/><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g"/><Relationship Id="rId1" Type="http://schemas.openxmlformats.org/officeDocument/2006/relationships/slideLayout" Target="../slideLayouts/slideLayout9.xml"/><Relationship Id="rId5" Type="http://schemas.openxmlformats.org/officeDocument/2006/relationships/image" Target="../media/image19.jp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g"/><Relationship Id="rId1" Type="http://schemas.openxmlformats.org/officeDocument/2006/relationships/slideLayout" Target="../slideLayouts/slideLayout9.xml"/><Relationship Id="rId5" Type="http://schemas.openxmlformats.org/officeDocument/2006/relationships/image" Target="../media/image19.jp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5.jpg"/><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18.png"/><Relationship Id="rId5" Type="http://schemas.openxmlformats.org/officeDocument/2006/relationships/image" Target="../media/image23.pn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A black background with words&#10;&#10;AI-generated content may be incorrect.">
            <a:extLst>
              <a:ext uri="{FF2B5EF4-FFF2-40B4-BE49-F238E27FC236}">
                <a16:creationId xmlns:a16="http://schemas.microsoft.com/office/drawing/2014/main" id="{A0C801C8-27E7-E67F-EC0B-D278D37118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09" y="5628316"/>
            <a:ext cx="2203451" cy="1153485"/>
          </a:xfrm>
          <a:prstGeom prst="rect">
            <a:avLst/>
          </a:prstGeom>
        </p:spPr>
      </p:pic>
      <p:sp>
        <p:nvSpPr>
          <p:cNvPr id="3" name="TextBox 2">
            <a:extLst>
              <a:ext uri="{FF2B5EF4-FFF2-40B4-BE49-F238E27FC236}">
                <a16:creationId xmlns:a16="http://schemas.microsoft.com/office/drawing/2014/main" id="{8FAA4FC7-4E26-371F-EF8E-FD6F05715F77}"/>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spTree>
    <p:extLst>
      <p:ext uri="{BB962C8B-B14F-4D97-AF65-F5344CB8AC3E}">
        <p14:creationId xmlns:p14="http://schemas.microsoft.com/office/powerpoint/2010/main" val="40871786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980255BF-924D-0408-1F2D-FA9E1A777A31}"/>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9867A1D-0A11-256D-6187-8F4A8085B43F}"/>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9" name="Picture Placeholder 5">
            <a:extLst>
              <a:ext uri="{FF2B5EF4-FFF2-40B4-BE49-F238E27FC236}">
                <a16:creationId xmlns:a16="http://schemas.microsoft.com/office/drawing/2014/main" id="{40C8BA58-8251-91A5-91C0-83611FA31BBB}"/>
              </a:ext>
            </a:extLst>
          </p:cNvPr>
          <p:cNvPicPr>
            <a:picLocks noChangeAspect="1"/>
          </p:cNvPicPr>
          <p:nvPr/>
        </p:nvPicPr>
        <p:blipFill>
          <a:blip r:embed="rId3">
            <a:extLst>
              <a:ext uri="{28A0092B-C50C-407E-A947-70E740481C1C}">
                <a14:useLocalDpi xmlns:a14="http://schemas.microsoft.com/office/drawing/2010/main" val="0"/>
              </a:ext>
            </a:extLst>
          </a:blip>
          <a:srcRect l="59225" t="20658" r="142" b="4099"/>
          <a:stretch>
            <a:fillRect/>
          </a:stretch>
        </p:blipFill>
        <p:spPr>
          <a:xfrm>
            <a:off x="991153" y="1026887"/>
            <a:ext cx="4613710" cy="4804228"/>
          </a:xfrm>
          <a:prstGeom prst="rect">
            <a:avLst/>
          </a:prstGeom>
          <a:blipFill>
            <a:blip r:embed="rId4" cstate="screen">
              <a:extLst>
                <a:ext uri="{28A0092B-C50C-407E-A947-70E740481C1C}">
                  <a14:useLocalDpi xmlns:a14="http://schemas.microsoft.com/office/drawing/2010/main"/>
                </a:ext>
              </a:extLst>
            </a:blip>
            <a:stretch>
              <a:fillRect/>
            </a:stretch>
          </a:blipFill>
        </p:spPr>
      </p:pic>
      <p:pic>
        <p:nvPicPr>
          <p:cNvPr id="10" name="Picture 9">
            <a:extLst>
              <a:ext uri="{FF2B5EF4-FFF2-40B4-BE49-F238E27FC236}">
                <a16:creationId xmlns:a16="http://schemas.microsoft.com/office/drawing/2014/main" id="{1D72C26F-2F7C-E1C6-3B69-C8D9FE4ACA50}"/>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06362" y="1403144"/>
            <a:ext cx="5280776" cy="3788898"/>
          </a:xfrm>
          <a:prstGeom prst="rect">
            <a:avLst/>
          </a:prstGeom>
        </p:spPr>
      </p:pic>
      <p:pic>
        <p:nvPicPr>
          <p:cNvPr id="5" name="Picture 4">
            <a:extLst>
              <a:ext uri="{FF2B5EF4-FFF2-40B4-BE49-F238E27FC236}">
                <a16:creationId xmlns:a16="http://schemas.microsoft.com/office/drawing/2014/main" id="{56ED4C64-5B71-1402-B246-68D17A45646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10800000">
            <a:off x="7269816" y="984995"/>
            <a:ext cx="1971859" cy="1149279"/>
          </a:xfrm>
          <a:prstGeom prst="rect">
            <a:avLst/>
          </a:prstGeom>
        </p:spPr>
      </p:pic>
      <p:sp>
        <p:nvSpPr>
          <p:cNvPr id="6" name="Rectangle 5">
            <a:extLst>
              <a:ext uri="{FF2B5EF4-FFF2-40B4-BE49-F238E27FC236}">
                <a16:creationId xmlns:a16="http://schemas.microsoft.com/office/drawing/2014/main" id="{97EEFB1F-4D32-4587-97ED-50E9A50E11C2}"/>
              </a:ext>
            </a:extLst>
          </p:cNvPr>
          <p:cNvSpPr/>
          <p:nvPr/>
        </p:nvSpPr>
        <p:spPr>
          <a:xfrm>
            <a:off x="7709993" y="3529677"/>
            <a:ext cx="3167803" cy="827791"/>
          </a:xfrm>
          <a:prstGeom prst="rect">
            <a:avLst/>
          </a:prstGeom>
        </p:spPr>
        <p:txBody>
          <a:bodyPr wrap="square">
            <a:spAutoFit/>
          </a:bodyPr>
          <a:lstStyle/>
          <a:p>
            <a:pPr>
              <a:lnSpc>
                <a:spcPct val="150000"/>
              </a:lnSpc>
            </a:pPr>
            <a:r>
              <a:rPr lang="en-GB" sz="1100" dirty="0">
                <a:latin typeface="Calibri" panose="020F0502020204030204" pitchFamily="34" charset="0"/>
              </a:rPr>
              <a:t>To give those without school friends some company at break and lunchtimes. Robots could also patrol the corridors after school hours. </a:t>
            </a:r>
          </a:p>
        </p:txBody>
      </p:sp>
      <p:sp>
        <p:nvSpPr>
          <p:cNvPr id="7" name="TextBox 6">
            <a:extLst>
              <a:ext uri="{FF2B5EF4-FFF2-40B4-BE49-F238E27FC236}">
                <a16:creationId xmlns:a16="http://schemas.microsoft.com/office/drawing/2014/main" id="{9F37D238-C70A-1649-90DA-BA6D522C819C}"/>
              </a:ext>
            </a:extLst>
          </p:cNvPr>
          <p:cNvSpPr txBox="1"/>
          <p:nvPr/>
        </p:nvSpPr>
        <p:spPr>
          <a:xfrm>
            <a:off x="7168806" y="3429000"/>
            <a:ext cx="527709" cy="1077218"/>
          </a:xfrm>
          <a:prstGeom prst="rect">
            <a:avLst/>
          </a:prstGeom>
          <a:noFill/>
        </p:spPr>
        <p:txBody>
          <a:bodyPr wrap="none" rtlCol="0">
            <a:spAutoFit/>
          </a:bodyPr>
          <a:lstStyle/>
          <a:p>
            <a:r>
              <a:rPr lang="en-US" sz="6400" dirty="0">
                <a:latin typeface="Calibri" panose="020F0502020204030204" pitchFamily="34" charset="0"/>
                <a:cs typeface="Poppins SemiBold" panose="00000700000000000000" pitchFamily="2" charset="0"/>
              </a:rPr>
              <a:t>“</a:t>
            </a:r>
          </a:p>
        </p:txBody>
      </p:sp>
      <p:sp>
        <p:nvSpPr>
          <p:cNvPr id="8" name="TextBox 7">
            <a:extLst>
              <a:ext uri="{FF2B5EF4-FFF2-40B4-BE49-F238E27FC236}">
                <a16:creationId xmlns:a16="http://schemas.microsoft.com/office/drawing/2014/main" id="{FC502296-05BD-3645-E31B-49FBDE9F582A}"/>
              </a:ext>
            </a:extLst>
          </p:cNvPr>
          <p:cNvSpPr txBox="1"/>
          <p:nvPr/>
        </p:nvSpPr>
        <p:spPr>
          <a:xfrm>
            <a:off x="7709993" y="2694497"/>
            <a:ext cx="3068654" cy="707886"/>
          </a:xfrm>
          <a:prstGeom prst="rect">
            <a:avLst/>
          </a:prstGeom>
          <a:noFill/>
        </p:spPr>
        <p:txBody>
          <a:bodyPr wrap="square" rtlCol="0">
            <a:spAutoFit/>
          </a:bodyPr>
          <a:lstStyle/>
          <a:p>
            <a:r>
              <a:rPr lang="en-US" sz="2000"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rPr>
              <a:t>AI-powered robot buddy</a:t>
            </a:r>
          </a:p>
          <a:p>
            <a:endParaRPr lang="en-US" sz="2000"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endParaRPr>
          </a:p>
        </p:txBody>
      </p:sp>
      <p:sp>
        <p:nvSpPr>
          <p:cNvPr id="2" name="TextBox 1">
            <a:extLst>
              <a:ext uri="{FF2B5EF4-FFF2-40B4-BE49-F238E27FC236}">
                <a16:creationId xmlns:a16="http://schemas.microsoft.com/office/drawing/2014/main" id="{12C70E7D-8DBF-DDDC-98E9-6AACAFEB033F}"/>
              </a:ext>
            </a:extLst>
          </p:cNvPr>
          <p:cNvSpPr txBox="1"/>
          <p:nvPr/>
        </p:nvSpPr>
        <p:spPr>
          <a:xfrm>
            <a:off x="331171" y="6430629"/>
            <a:ext cx="2732864" cy="276999"/>
          </a:xfrm>
          <a:prstGeom prst="rect">
            <a:avLst/>
          </a:prstGeom>
          <a:noFill/>
        </p:spPr>
        <p:txBody>
          <a:bodyPr wrap="none" rtlCol="0">
            <a:spAutoFit/>
          </a:bodyPr>
          <a:lstStyle/>
          <a:p>
            <a:r>
              <a:rPr lang="en-US" sz="1200" dirty="0">
                <a:solidFill>
                  <a:schemeClr val="accent3"/>
                </a:solidFill>
                <a:latin typeface="Calibri" panose="020F0502020204030204" pitchFamily="34" charset="0"/>
                <a:cs typeface="Poppins Medium" panose="00000600000000000000" pitchFamily="2" charset="0"/>
              </a:rPr>
              <a:t>Activity 4</a:t>
            </a:r>
            <a:r>
              <a:rPr lang="en-US" sz="1200" dirty="0">
                <a:latin typeface="Calibri" panose="020F0502020204030204" pitchFamily="34" charset="0"/>
                <a:cs typeface="Poppins Medium" panose="00000600000000000000" pitchFamily="2" charset="0"/>
              </a:rPr>
              <a:t>: Education and AI in the Future</a:t>
            </a:r>
          </a:p>
        </p:txBody>
      </p:sp>
    </p:spTree>
    <p:extLst>
      <p:ext uri="{BB962C8B-B14F-4D97-AF65-F5344CB8AC3E}">
        <p14:creationId xmlns:p14="http://schemas.microsoft.com/office/powerpoint/2010/main" val="28990740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A542AAD-2B85-038E-BE01-4C953C91142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A2D6FF0-A2CC-B662-960A-C6D39936990F}"/>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9" name="Picture Placeholder 5">
            <a:extLst>
              <a:ext uri="{FF2B5EF4-FFF2-40B4-BE49-F238E27FC236}">
                <a16:creationId xmlns:a16="http://schemas.microsoft.com/office/drawing/2014/main" id="{0A309FAD-244D-66EB-3302-05940F775DEB}"/>
              </a:ext>
            </a:extLst>
          </p:cNvPr>
          <p:cNvPicPr>
            <a:picLocks noChangeAspect="1"/>
          </p:cNvPicPr>
          <p:nvPr/>
        </p:nvPicPr>
        <p:blipFill>
          <a:blip r:embed="rId3">
            <a:extLst>
              <a:ext uri="{28A0092B-C50C-407E-A947-70E740481C1C}">
                <a14:useLocalDpi xmlns:a14="http://schemas.microsoft.com/office/drawing/2010/main" val="0"/>
              </a:ext>
            </a:extLst>
          </a:blip>
          <a:srcRect l="59225" t="20658" r="142" b="4099"/>
          <a:stretch>
            <a:fillRect/>
          </a:stretch>
        </p:blipFill>
        <p:spPr>
          <a:xfrm>
            <a:off x="991153" y="1026887"/>
            <a:ext cx="4613710" cy="4804228"/>
          </a:xfrm>
          <a:prstGeom prst="rect">
            <a:avLst/>
          </a:prstGeom>
          <a:blipFill>
            <a:blip r:embed="rId4" cstate="screen">
              <a:extLst>
                <a:ext uri="{28A0092B-C50C-407E-A947-70E740481C1C}">
                  <a14:useLocalDpi xmlns:a14="http://schemas.microsoft.com/office/drawing/2010/main"/>
                </a:ext>
              </a:extLst>
            </a:blip>
            <a:stretch>
              <a:fillRect/>
            </a:stretch>
          </a:blipFill>
        </p:spPr>
      </p:pic>
      <p:pic>
        <p:nvPicPr>
          <p:cNvPr id="10" name="Picture 9">
            <a:extLst>
              <a:ext uri="{FF2B5EF4-FFF2-40B4-BE49-F238E27FC236}">
                <a16:creationId xmlns:a16="http://schemas.microsoft.com/office/drawing/2014/main" id="{3A853777-66F6-87DA-DB99-1E048A756B7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06362" y="1403144"/>
            <a:ext cx="5280776" cy="3788898"/>
          </a:xfrm>
          <a:prstGeom prst="rect">
            <a:avLst/>
          </a:prstGeom>
        </p:spPr>
      </p:pic>
      <p:pic>
        <p:nvPicPr>
          <p:cNvPr id="5" name="Picture 4">
            <a:extLst>
              <a:ext uri="{FF2B5EF4-FFF2-40B4-BE49-F238E27FC236}">
                <a16:creationId xmlns:a16="http://schemas.microsoft.com/office/drawing/2014/main" id="{6C8C01E3-BEC0-1EAA-20D9-74BEF6D38E6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10800000">
            <a:off x="7269816" y="984995"/>
            <a:ext cx="1971859" cy="1149279"/>
          </a:xfrm>
          <a:prstGeom prst="rect">
            <a:avLst/>
          </a:prstGeom>
        </p:spPr>
      </p:pic>
      <p:sp>
        <p:nvSpPr>
          <p:cNvPr id="6" name="Rectangle 5">
            <a:extLst>
              <a:ext uri="{FF2B5EF4-FFF2-40B4-BE49-F238E27FC236}">
                <a16:creationId xmlns:a16="http://schemas.microsoft.com/office/drawing/2014/main" id="{D3E2C0BA-876F-6B3E-64C9-1F5F323F119E}"/>
              </a:ext>
            </a:extLst>
          </p:cNvPr>
          <p:cNvSpPr/>
          <p:nvPr/>
        </p:nvSpPr>
        <p:spPr>
          <a:xfrm>
            <a:off x="7709993" y="3529677"/>
            <a:ext cx="3167803" cy="827791"/>
          </a:xfrm>
          <a:prstGeom prst="rect">
            <a:avLst/>
          </a:prstGeom>
        </p:spPr>
        <p:txBody>
          <a:bodyPr wrap="square">
            <a:spAutoFit/>
          </a:bodyPr>
          <a:lstStyle/>
          <a:p>
            <a:pPr>
              <a:lnSpc>
                <a:spcPct val="150000"/>
              </a:lnSpc>
            </a:pPr>
            <a:r>
              <a:rPr lang="en-GB" sz="1100" dirty="0">
                <a:latin typeface="Calibri" panose="020F0502020204030204" pitchFamily="34" charset="0"/>
              </a:rPr>
              <a:t>Huge digital network called Quantum Classroom. AI designed coursework unique to each pupil. </a:t>
            </a:r>
          </a:p>
          <a:p>
            <a:pPr>
              <a:lnSpc>
                <a:spcPct val="150000"/>
              </a:lnSpc>
            </a:pPr>
            <a:endParaRPr lang="en-GB" sz="1100" dirty="0">
              <a:latin typeface="Calibri" panose="020F0502020204030204" pitchFamily="34" charset="0"/>
            </a:endParaRPr>
          </a:p>
        </p:txBody>
      </p:sp>
      <p:sp>
        <p:nvSpPr>
          <p:cNvPr id="7" name="TextBox 6">
            <a:extLst>
              <a:ext uri="{FF2B5EF4-FFF2-40B4-BE49-F238E27FC236}">
                <a16:creationId xmlns:a16="http://schemas.microsoft.com/office/drawing/2014/main" id="{C4AB583D-E363-98B9-772B-825D46273A04}"/>
              </a:ext>
            </a:extLst>
          </p:cNvPr>
          <p:cNvSpPr txBox="1"/>
          <p:nvPr/>
        </p:nvSpPr>
        <p:spPr>
          <a:xfrm>
            <a:off x="7168806" y="3429000"/>
            <a:ext cx="527709" cy="1077218"/>
          </a:xfrm>
          <a:prstGeom prst="rect">
            <a:avLst/>
          </a:prstGeom>
          <a:noFill/>
        </p:spPr>
        <p:txBody>
          <a:bodyPr wrap="none" rtlCol="0">
            <a:spAutoFit/>
          </a:bodyPr>
          <a:lstStyle/>
          <a:p>
            <a:r>
              <a:rPr lang="en-US" sz="6400" dirty="0">
                <a:latin typeface="Calibri" panose="020F0502020204030204" pitchFamily="34" charset="0"/>
                <a:cs typeface="Poppins SemiBold" panose="00000700000000000000" pitchFamily="2" charset="0"/>
              </a:rPr>
              <a:t>“</a:t>
            </a:r>
          </a:p>
        </p:txBody>
      </p:sp>
      <p:sp>
        <p:nvSpPr>
          <p:cNvPr id="8" name="TextBox 7">
            <a:extLst>
              <a:ext uri="{FF2B5EF4-FFF2-40B4-BE49-F238E27FC236}">
                <a16:creationId xmlns:a16="http://schemas.microsoft.com/office/drawing/2014/main" id="{8DD4EAB0-20E0-51BC-1CD7-11C3A73DF9E9}"/>
              </a:ext>
            </a:extLst>
          </p:cNvPr>
          <p:cNvSpPr txBox="1"/>
          <p:nvPr/>
        </p:nvSpPr>
        <p:spPr>
          <a:xfrm>
            <a:off x="7709993" y="2694497"/>
            <a:ext cx="3068654" cy="1015663"/>
          </a:xfrm>
          <a:prstGeom prst="rect">
            <a:avLst/>
          </a:prstGeom>
          <a:noFill/>
        </p:spPr>
        <p:txBody>
          <a:bodyPr wrap="square" rtlCol="0">
            <a:spAutoFit/>
          </a:bodyPr>
          <a:lstStyle/>
          <a:p>
            <a:r>
              <a:rPr lang="en-US" sz="2000"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rPr>
              <a:t>School is everywhere and everywhere is school</a:t>
            </a:r>
          </a:p>
          <a:p>
            <a:endParaRPr lang="en-US" sz="2000"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endParaRPr>
          </a:p>
        </p:txBody>
      </p:sp>
      <p:sp>
        <p:nvSpPr>
          <p:cNvPr id="2" name="TextBox 1">
            <a:extLst>
              <a:ext uri="{FF2B5EF4-FFF2-40B4-BE49-F238E27FC236}">
                <a16:creationId xmlns:a16="http://schemas.microsoft.com/office/drawing/2014/main" id="{706B88C0-8771-6F15-EC96-3713F43EA87D}"/>
              </a:ext>
            </a:extLst>
          </p:cNvPr>
          <p:cNvSpPr txBox="1"/>
          <p:nvPr/>
        </p:nvSpPr>
        <p:spPr>
          <a:xfrm>
            <a:off x="331171" y="6430629"/>
            <a:ext cx="2732864" cy="276999"/>
          </a:xfrm>
          <a:prstGeom prst="rect">
            <a:avLst/>
          </a:prstGeom>
          <a:noFill/>
        </p:spPr>
        <p:txBody>
          <a:bodyPr wrap="none" rtlCol="0">
            <a:spAutoFit/>
          </a:bodyPr>
          <a:lstStyle/>
          <a:p>
            <a:r>
              <a:rPr lang="en-US" sz="1200" dirty="0">
                <a:solidFill>
                  <a:schemeClr val="accent3"/>
                </a:solidFill>
                <a:latin typeface="Calibri" panose="020F0502020204030204" pitchFamily="34" charset="0"/>
                <a:cs typeface="Poppins Medium" panose="00000600000000000000" pitchFamily="2" charset="0"/>
              </a:rPr>
              <a:t>Activity 4</a:t>
            </a:r>
            <a:r>
              <a:rPr lang="en-US" sz="1200" dirty="0">
                <a:latin typeface="Calibri" panose="020F0502020204030204" pitchFamily="34" charset="0"/>
                <a:cs typeface="Poppins Medium" panose="00000600000000000000" pitchFamily="2" charset="0"/>
              </a:rPr>
              <a:t>: Education and AI in the Future</a:t>
            </a:r>
          </a:p>
        </p:txBody>
      </p:sp>
    </p:spTree>
    <p:extLst>
      <p:ext uri="{BB962C8B-B14F-4D97-AF65-F5344CB8AC3E}">
        <p14:creationId xmlns:p14="http://schemas.microsoft.com/office/powerpoint/2010/main" val="615243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6A542AAD-2B85-038E-BE01-4C953C91142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A2D6FF0-A2CC-B662-960A-C6D39936990F}"/>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9" name="Picture Placeholder 5">
            <a:extLst>
              <a:ext uri="{FF2B5EF4-FFF2-40B4-BE49-F238E27FC236}">
                <a16:creationId xmlns:a16="http://schemas.microsoft.com/office/drawing/2014/main" id="{0A309FAD-244D-66EB-3302-05940F775DEB}"/>
              </a:ext>
            </a:extLst>
          </p:cNvPr>
          <p:cNvPicPr>
            <a:picLocks noChangeAspect="1"/>
          </p:cNvPicPr>
          <p:nvPr/>
        </p:nvPicPr>
        <p:blipFill>
          <a:blip r:embed="rId3">
            <a:extLst>
              <a:ext uri="{28A0092B-C50C-407E-A947-70E740481C1C}">
                <a14:useLocalDpi xmlns:a14="http://schemas.microsoft.com/office/drawing/2010/main" val="0"/>
              </a:ext>
            </a:extLst>
          </a:blip>
          <a:srcRect l="59225" t="20658" r="142" b="4099"/>
          <a:stretch>
            <a:fillRect/>
          </a:stretch>
        </p:blipFill>
        <p:spPr>
          <a:xfrm>
            <a:off x="991153" y="1026887"/>
            <a:ext cx="4613710" cy="4804228"/>
          </a:xfrm>
          <a:prstGeom prst="rect">
            <a:avLst/>
          </a:prstGeom>
          <a:blipFill>
            <a:blip r:embed="rId4" cstate="screen">
              <a:extLst>
                <a:ext uri="{28A0092B-C50C-407E-A947-70E740481C1C}">
                  <a14:useLocalDpi xmlns:a14="http://schemas.microsoft.com/office/drawing/2010/main"/>
                </a:ext>
              </a:extLst>
            </a:blip>
            <a:stretch>
              <a:fillRect/>
            </a:stretch>
          </a:blipFill>
        </p:spPr>
      </p:pic>
      <p:pic>
        <p:nvPicPr>
          <p:cNvPr id="10" name="Picture 9">
            <a:extLst>
              <a:ext uri="{FF2B5EF4-FFF2-40B4-BE49-F238E27FC236}">
                <a16:creationId xmlns:a16="http://schemas.microsoft.com/office/drawing/2014/main" id="{3A853777-66F6-87DA-DB99-1E048A756B7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06362" y="1403144"/>
            <a:ext cx="5280776" cy="3788898"/>
          </a:xfrm>
          <a:prstGeom prst="rect">
            <a:avLst/>
          </a:prstGeom>
        </p:spPr>
      </p:pic>
      <p:pic>
        <p:nvPicPr>
          <p:cNvPr id="5" name="Picture 4">
            <a:extLst>
              <a:ext uri="{FF2B5EF4-FFF2-40B4-BE49-F238E27FC236}">
                <a16:creationId xmlns:a16="http://schemas.microsoft.com/office/drawing/2014/main" id="{6C8C01E3-BEC0-1EAA-20D9-74BEF6D38E6F}"/>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10800000">
            <a:off x="7269816" y="984995"/>
            <a:ext cx="1971859" cy="1149279"/>
          </a:xfrm>
          <a:prstGeom prst="rect">
            <a:avLst/>
          </a:prstGeom>
        </p:spPr>
      </p:pic>
      <p:sp>
        <p:nvSpPr>
          <p:cNvPr id="6" name="Rectangle 5">
            <a:extLst>
              <a:ext uri="{FF2B5EF4-FFF2-40B4-BE49-F238E27FC236}">
                <a16:creationId xmlns:a16="http://schemas.microsoft.com/office/drawing/2014/main" id="{FCB9B47E-E69B-DF30-E14A-C7734A659115}"/>
              </a:ext>
            </a:extLst>
          </p:cNvPr>
          <p:cNvSpPr/>
          <p:nvPr/>
        </p:nvSpPr>
        <p:spPr>
          <a:xfrm>
            <a:off x="7709993" y="3529677"/>
            <a:ext cx="3167803" cy="1081706"/>
          </a:xfrm>
          <a:prstGeom prst="rect">
            <a:avLst/>
          </a:prstGeom>
        </p:spPr>
        <p:txBody>
          <a:bodyPr wrap="square">
            <a:spAutoFit/>
          </a:bodyPr>
          <a:lstStyle/>
          <a:p>
            <a:pPr>
              <a:lnSpc>
                <a:spcPct val="150000"/>
              </a:lnSpc>
            </a:pPr>
            <a:r>
              <a:rPr lang="en-GB" sz="1100" dirty="0">
                <a:latin typeface="Calibri" panose="020F0502020204030204" pitchFamily="34" charset="0"/>
              </a:rPr>
              <a:t>Headteachers replaced by AI driven computer systems. The computer system makes all the decisions for the school. </a:t>
            </a:r>
          </a:p>
          <a:p>
            <a:pPr>
              <a:lnSpc>
                <a:spcPct val="150000"/>
              </a:lnSpc>
            </a:pPr>
            <a:endParaRPr lang="en-GB" sz="1100" dirty="0">
              <a:latin typeface="Calibri" panose="020F0502020204030204" pitchFamily="34" charset="0"/>
            </a:endParaRPr>
          </a:p>
        </p:txBody>
      </p:sp>
      <p:sp>
        <p:nvSpPr>
          <p:cNvPr id="7" name="TextBox 6">
            <a:extLst>
              <a:ext uri="{FF2B5EF4-FFF2-40B4-BE49-F238E27FC236}">
                <a16:creationId xmlns:a16="http://schemas.microsoft.com/office/drawing/2014/main" id="{9BD66C91-93B9-EC0B-5F2F-1B2F3BACE8AD}"/>
              </a:ext>
            </a:extLst>
          </p:cNvPr>
          <p:cNvSpPr txBox="1"/>
          <p:nvPr/>
        </p:nvSpPr>
        <p:spPr>
          <a:xfrm>
            <a:off x="7168806" y="3429000"/>
            <a:ext cx="527709" cy="1077218"/>
          </a:xfrm>
          <a:prstGeom prst="rect">
            <a:avLst/>
          </a:prstGeom>
          <a:noFill/>
        </p:spPr>
        <p:txBody>
          <a:bodyPr wrap="none" rtlCol="0">
            <a:spAutoFit/>
          </a:bodyPr>
          <a:lstStyle/>
          <a:p>
            <a:r>
              <a:rPr lang="en-US" sz="6400" dirty="0">
                <a:latin typeface="Calibri" panose="020F0502020204030204" pitchFamily="34" charset="0"/>
                <a:cs typeface="Poppins SemiBold" panose="00000700000000000000" pitchFamily="2" charset="0"/>
              </a:rPr>
              <a:t>“</a:t>
            </a:r>
          </a:p>
        </p:txBody>
      </p:sp>
      <p:sp>
        <p:nvSpPr>
          <p:cNvPr id="8" name="TextBox 7">
            <a:extLst>
              <a:ext uri="{FF2B5EF4-FFF2-40B4-BE49-F238E27FC236}">
                <a16:creationId xmlns:a16="http://schemas.microsoft.com/office/drawing/2014/main" id="{B72233A7-C3D4-41B3-339A-218EFBF1F0C4}"/>
              </a:ext>
            </a:extLst>
          </p:cNvPr>
          <p:cNvSpPr txBox="1"/>
          <p:nvPr/>
        </p:nvSpPr>
        <p:spPr>
          <a:xfrm>
            <a:off x="7709993" y="2694497"/>
            <a:ext cx="3068654" cy="400110"/>
          </a:xfrm>
          <a:prstGeom prst="rect">
            <a:avLst/>
          </a:prstGeom>
          <a:noFill/>
        </p:spPr>
        <p:txBody>
          <a:bodyPr wrap="square" rtlCol="0">
            <a:spAutoFit/>
          </a:bodyPr>
          <a:lstStyle/>
          <a:p>
            <a:r>
              <a:rPr lang="en-US" sz="2000"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rPr>
              <a:t>AI runs the school</a:t>
            </a:r>
          </a:p>
        </p:txBody>
      </p:sp>
      <p:sp>
        <p:nvSpPr>
          <p:cNvPr id="2" name="TextBox 1">
            <a:extLst>
              <a:ext uri="{FF2B5EF4-FFF2-40B4-BE49-F238E27FC236}">
                <a16:creationId xmlns:a16="http://schemas.microsoft.com/office/drawing/2014/main" id="{26C42401-2FF1-82AC-877C-A32597E4F151}"/>
              </a:ext>
            </a:extLst>
          </p:cNvPr>
          <p:cNvSpPr txBox="1"/>
          <p:nvPr/>
        </p:nvSpPr>
        <p:spPr>
          <a:xfrm>
            <a:off x="331171" y="6430629"/>
            <a:ext cx="2732864" cy="276999"/>
          </a:xfrm>
          <a:prstGeom prst="rect">
            <a:avLst/>
          </a:prstGeom>
          <a:noFill/>
        </p:spPr>
        <p:txBody>
          <a:bodyPr wrap="none" rtlCol="0">
            <a:spAutoFit/>
          </a:bodyPr>
          <a:lstStyle/>
          <a:p>
            <a:r>
              <a:rPr lang="en-US" sz="1200" dirty="0">
                <a:solidFill>
                  <a:schemeClr val="accent3"/>
                </a:solidFill>
                <a:latin typeface="Calibri" panose="020F0502020204030204" pitchFamily="34" charset="0"/>
                <a:cs typeface="Poppins Medium" panose="00000600000000000000" pitchFamily="2" charset="0"/>
              </a:rPr>
              <a:t>Activity 4</a:t>
            </a:r>
            <a:r>
              <a:rPr lang="en-US" sz="1200" dirty="0">
                <a:latin typeface="Calibri" panose="020F0502020204030204" pitchFamily="34" charset="0"/>
                <a:cs typeface="Poppins Medium" panose="00000600000000000000" pitchFamily="2" charset="0"/>
              </a:rPr>
              <a:t>: Education and AI in the Future</a:t>
            </a:r>
          </a:p>
        </p:txBody>
      </p:sp>
    </p:spTree>
    <p:extLst>
      <p:ext uri="{BB962C8B-B14F-4D97-AF65-F5344CB8AC3E}">
        <p14:creationId xmlns:p14="http://schemas.microsoft.com/office/powerpoint/2010/main" val="4074608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DF64A7A-2FA6-E2D3-EB9C-DCBB322391F8}"/>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34C9144-EA12-0F86-8832-5EF6D52F3CE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9225" t="20658" r="142" b="4099"/>
          <a:stretch>
            <a:fillRect/>
          </a:stretch>
        </p:blipFill>
        <p:spPr>
          <a:xfrm>
            <a:off x="6288262" y="1026885"/>
            <a:ext cx="4612210" cy="4804228"/>
          </a:xfrm>
          <a:blipFill>
            <a:blip r:embed="rId3" cstate="screen">
              <a:extLst>
                <a:ext uri="{28A0092B-C50C-407E-A947-70E740481C1C}">
                  <a14:useLocalDpi xmlns:a14="http://schemas.microsoft.com/office/drawing/2010/main"/>
                </a:ext>
              </a:extLst>
            </a:blip>
            <a:stretch>
              <a:fillRect/>
            </a:stretch>
          </a:blipFill>
        </p:spPr>
      </p:pic>
      <p:sp>
        <p:nvSpPr>
          <p:cNvPr id="4" name="TextBox 3">
            <a:extLst>
              <a:ext uri="{FF2B5EF4-FFF2-40B4-BE49-F238E27FC236}">
                <a16:creationId xmlns:a16="http://schemas.microsoft.com/office/drawing/2014/main" id="{ADB682E7-DBC9-F756-AAF2-F4922C76EEF6}"/>
              </a:ext>
            </a:extLst>
          </p:cNvPr>
          <p:cNvSpPr txBox="1"/>
          <p:nvPr/>
        </p:nvSpPr>
        <p:spPr>
          <a:xfrm>
            <a:off x="914433" y="2203524"/>
            <a:ext cx="5048681" cy="872547"/>
          </a:xfrm>
          <a:prstGeom prst="rect">
            <a:avLst/>
          </a:prstGeom>
          <a:noFill/>
        </p:spPr>
        <p:txBody>
          <a:bodyPr wrap="square" rtlCol="0">
            <a:spAutoFit/>
          </a:bodyPr>
          <a:lstStyle/>
          <a:p>
            <a:pPr>
              <a:lnSpc>
                <a:spcPts val="6000"/>
              </a:lnSpc>
            </a:pPr>
            <a:r>
              <a:rPr lang="en-US" sz="6000" b="1" dirty="0">
                <a:latin typeface="Calibri" panose="020F0502020204030204" pitchFamily="34" charset="0"/>
                <a:ea typeface="Roboto Medium" panose="02000000000000000000" pitchFamily="2" charset="0"/>
                <a:cs typeface="Poppins SemiBold" panose="00000700000000000000" pitchFamily="2" charset="0"/>
              </a:rPr>
              <a:t>Collaboration</a:t>
            </a:r>
          </a:p>
        </p:txBody>
      </p:sp>
      <p:cxnSp>
        <p:nvCxnSpPr>
          <p:cNvPr id="14" name="Straight Connector 13">
            <a:extLst>
              <a:ext uri="{FF2B5EF4-FFF2-40B4-BE49-F238E27FC236}">
                <a16:creationId xmlns:a16="http://schemas.microsoft.com/office/drawing/2014/main" id="{CF982270-C500-23C9-7EEE-02D50C0E9F86}"/>
              </a:ext>
            </a:extLst>
          </p:cNvPr>
          <p:cNvCxnSpPr>
            <a:cxnSpLocks/>
          </p:cNvCxnSpPr>
          <p:nvPr/>
        </p:nvCxnSpPr>
        <p:spPr>
          <a:xfrm>
            <a:off x="1017725" y="4654476"/>
            <a:ext cx="45280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3DAC17C-D9E8-EC54-4EF2-7C5A868FE075}"/>
              </a:ext>
            </a:extLst>
          </p:cNvPr>
          <p:cNvSpPr/>
          <p:nvPr/>
        </p:nvSpPr>
        <p:spPr>
          <a:xfrm>
            <a:off x="2886294" y="4778482"/>
            <a:ext cx="2770238" cy="1222642"/>
          </a:xfrm>
          <a:prstGeom prst="rect">
            <a:avLst/>
          </a:prstGeom>
        </p:spPr>
        <p:txBody>
          <a:bodyPr wrap="square">
            <a:spAutoFit/>
          </a:bodyPr>
          <a:lstStyle/>
          <a:p>
            <a:pPr>
              <a:lnSpc>
                <a:spcPct val="150000"/>
              </a:lnSpc>
            </a:pPr>
            <a:r>
              <a:rPr lang="en-GB" sz="1000" dirty="0">
                <a:solidFill>
                  <a:srgbClr val="474747"/>
                </a:solidFill>
                <a:latin typeface="Calibri" panose="020F0502020204030204" pitchFamily="34" charset="0"/>
              </a:rPr>
              <a:t>Choose someone to lead the group and another person to record some of the key points of your discussion. Choose which </a:t>
            </a:r>
            <a:r>
              <a:rPr lang="en-GB" sz="1000" b="1" dirty="0">
                <a:solidFill>
                  <a:srgbClr val="474747"/>
                </a:solidFill>
                <a:latin typeface="Calibri" panose="020F0502020204030204" pitchFamily="34" charset="0"/>
              </a:rPr>
              <a:t>future scenario </a:t>
            </a:r>
            <a:r>
              <a:rPr lang="en-GB" sz="1000" dirty="0">
                <a:solidFill>
                  <a:srgbClr val="474747"/>
                </a:solidFill>
                <a:latin typeface="Calibri" panose="020F0502020204030204" pitchFamily="34" charset="0"/>
              </a:rPr>
              <a:t>you are going to discuss, then think about…</a:t>
            </a:r>
          </a:p>
          <a:p>
            <a:pPr>
              <a:lnSpc>
                <a:spcPct val="150000"/>
              </a:lnSpc>
            </a:pPr>
            <a:endParaRPr lang="en-GB" sz="1000" dirty="0">
              <a:solidFill>
                <a:srgbClr val="474747"/>
              </a:solidFill>
              <a:latin typeface="Calibri" panose="020F0502020204030204" pitchFamily="34" charset="0"/>
            </a:endParaRPr>
          </a:p>
        </p:txBody>
      </p:sp>
      <p:sp>
        <p:nvSpPr>
          <p:cNvPr id="19" name="TextBox 18">
            <a:extLst>
              <a:ext uri="{FF2B5EF4-FFF2-40B4-BE49-F238E27FC236}">
                <a16:creationId xmlns:a16="http://schemas.microsoft.com/office/drawing/2014/main" id="{629D1DC0-749E-D55B-4D9A-3DA23BE410DE}"/>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11" name="Picture 10">
            <a:extLst>
              <a:ext uri="{FF2B5EF4-FFF2-40B4-BE49-F238E27FC236}">
                <a16:creationId xmlns:a16="http://schemas.microsoft.com/office/drawing/2014/main" id="{B39BB5EE-EE5B-EA9F-9AD6-A444A60BFAC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0800000">
            <a:off x="914433" y="938792"/>
            <a:ext cx="1971859" cy="1149279"/>
          </a:xfrm>
          <a:prstGeom prst="rect">
            <a:avLst/>
          </a:prstGeom>
        </p:spPr>
      </p:pic>
      <p:sp>
        <p:nvSpPr>
          <p:cNvPr id="2" name="Rounded Rectangle 1">
            <a:extLst>
              <a:ext uri="{FF2B5EF4-FFF2-40B4-BE49-F238E27FC236}">
                <a16:creationId xmlns:a16="http://schemas.microsoft.com/office/drawing/2014/main" id="{5DF40418-B09B-3C7F-EB76-E81FFE62AA20}"/>
              </a:ext>
            </a:extLst>
          </p:cNvPr>
          <p:cNvSpPr/>
          <p:nvPr/>
        </p:nvSpPr>
        <p:spPr>
          <a:xfrm>
            <a:off x="6456481" y="1259867"/>
            <a:ext cx="1898379" cy="543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5" name="TextBox 4">
            <a:extLst>
              <a:ext uri="{FF2B5EF4-FFF2-40B4-BE49-F238E27FC236}">
                <a16:creationId xmlns:a16="http://schemas.microsoft.com/office/drawing/2014/main" id="{D7D1BC04-F9BD-A0C3-4FF6-92C6260DDB3A}"/>
              </a:ext>
            </a:extLst>
          </p:cNvPr>
          <p:cNvSpPr txBox="1"/>
          <p:nvPr/>
        </p:nvSpPr>
        <p:spPr>
          <a:xfrm>
            <a:off x="6513288" y="1389301"/>
            <a:ext cx="1784763" cy="461665"/>
          </a:xfrm>
          <a:prstGeom prst="rect">
            <a:avLst/>
          </a:prstGeom>
          <a:noFill/>
        </p:spPr>
        <p:txBody>
          <a:bodyPr wrap="square" rtlCol="0">
            <a:spAutoFit/>
          </a:bodyPr>
          <a:lstStyle/>
          <a:p>
            <a:pPr algn="ctr"/>
            <a:r>
              <a:rPr lang="en-US" sz="1200" kern="0" spc="50" dirty="0">
                <a:latin typeface="Calibri" panose="020F0502020204030204" pitchFamily="34" charset="0"/>
                <a:ea typeface="Open Sans" panose="020B0606030504020204" pitchFamily="34" charset="0"/>
                <a:cs typeface="Poppins SemiBold" panose="00000700000000000000" pitchFamily="2" charset="0"/>
              </a:rPr>
              <a:t>Makes life easier</a:t>
            </a:r>
          </a:p>
          <a:p>
            <a:pPr algn="ct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8" name="Rounded Rectangle 7">
            <a:extLst>
              <a:ext uri="{FF2B5EF4-FFF2-40B4-BE49-F238E27FC236}">
                <a16:creationId xmlns:a16="http://schemas.microsoft.com/office/drawing/2014/main" id="{A07FBDE3-B72A-A846-029A-B107EB8557A1}"/>
              </a:ext>
            </a:extLst>
          </p:cNvPr>
          <p:cNvSpPr/>
          <p:nvPr/>
        </p:nvSpPr>
        <p:spPr>
          <a:xfrm>
            <a:off x="8830164" y="1447757"/>
            <a:ext cx="1716752" cy="5438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9" name="TextBox 8">
            <a:extLst>
              <a:ext uri="{FF2B5EF4-FFF2-40B4-BE49-F238E27FC236}">
                <a16:creationId xmlns:a16="http://schemas.microsoft.com/office/drawing/2014/main" id="{76493FF9-3A5C-8947-8A89-C673C32F8C07}"/>
              </a:ext>
            </a:extLst>
          </p:cNvPr>
          <p:cNvSpPr txBox="1"/>
          <p:nvPr/>
        </p:nvSpPr>
        <p:spPr>
          <a:xfrm>
            <a:off x="8830163" y="1577191"/>
            <a:ext cx="1716753" cy="461665"/>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Legality</a:t>
            </a:r>
          </a:p>
          <a:p>
            <a:pPr algn="ct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10" name="Rounded Rectangle 9">
            <a:extLst>
              <a:ext uri="{FF2B5EF4-FFF2-40B4-BE49-F238E27FC236}">
                <a16:creationId xmlns:a16="http://schemas.microsoft.com/office/drawing/2014/main" id="{21E415F4-1429-5685-69A3-EB85DD82F5AB}"/>
              </a:ext>
            </a:extLst>
          </p:cNvPr>
          <p:cNvSpPr/>
          <p:nvPr/>
        </p:nvSpPr>
        <p:spPr>
          <a:xfrm>
            <a:off x="7089046" y="1936272"/>
            <a:ext cx="1716752" cy="5438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12" name="TextBox 11">
            <a:extLst>
              <a:ext uri="{FF2B5EF4-FFF2-40B4-BE49-F238E27FC236}">
                <a16:creationId xmlns:a16="http://schemas.microsoft.com/office/drawing/2014/main" id="{987B53DC-76DD-FF51-C12F-1FAF88CE00D8}"/>
              </a:ext>
            </a:extLst>
          </p:cNvPr>
          <p:cNvSpPr txBox="1"/>
          <p:nvPr/>
        </p:nvSpPr>
        <p:spPr>
          <a:xfrm>
            <a:off x="7089045" y="2065706"/>
            <a:ext cx="1716753" cy="461665"/>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Force for bad</a:t>
            </a:r>
          </a:p>
          <a:p>
            <a:pPr algn="ct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15" name="Rounded Rectangle 14">
            <a:extLst>
              <a:ext uri="{FF2B5EF4-FFF2-40B4-BE49-F238E27FC236}">
                <a16:creationId xmlns:a16="http://schemas.microsoft.com/office/drawing/2014/main" id="{93A570A3-349E-4831-044A-F6DD2723720C}"/>
              </a:ext>
            </a:extLst>
          </p:cNvPr>
          <p:cNvSpPr/>
          <p:nvPr/>
        </p:nvSpPr>
        <p:spPr>
          <a:xfrm>
            <a:off x="6556690" y="2606414"/>
            <a:ext cx="1716752" cy="5438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17" name="TextBox 16">
            <a:extLst>
              <a:ext uri="{FF2B5EF4-FFF2-40B4-BE49-F238E27FC236}">
                <a16:creationId xmlns:a16="http://schemas.microsoft.com/office/drawing/2014/main" id="{933C5239-940F-2CDB-9830-3B95B5808F9E}"/>
              </a:ext>
            </a:extLst>
          </p:cNvPr>
          <p:cNvSpPr txBox="1"/>
          <p:nvPr/>
        </p:nvSpPr>
        <p:spPr>
          <a:xfrm>
            <a:off x="6556689" y="2735848"/>
            <a:ext cx="1716753" cy="461665"/>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Employment</a:t>
            </a:r>
          </a:p>
          <a:p>
            <a:pPr algn="ct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18" name="Rounded Rectangle 17">
            <a:extLst>
              <a:ext uri="{FF2B5EF4-FFF2-40B4-BE49-F238E27FC236}">
                <a16:creationId xmlns:a16="http://schemas.microsoft.com/office/drawing/2014/main" id="{26FC9B01-CD56-C8CA-F151-9509C5CBD067}"/>
              </a:ext>
            </a:extLst>
          </p:cNvPr>
          <p:cNvSpPr/>
          <p:nvPr/>
        </p:nvSpPr>
        <p:spPr>
          <a:xfrm>
            <a:off x="6994412" y="3279730"/>
            <a:ext cx="1716752" cy="5438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0" name="TextBox 19">
            <a:extLst>
              <a:ext uri="{FF2B5EF4-FFF2-40B4-BE49-F238E27FC236}">
                <a16:creationId xmlns:a16="http://schemas.microsoft.com/office/drawing/2014/main" id="{8B64B702-CE93-94D2-E31E-5690A82860B1}"/>
              </a:ext>
            </a:extLst>
          </p:cNvPr>
          <p:cNvSpPr txBox="1"/>
          <p:nvPr/>
        </p:nvSpPr>
        <p:spPr>
          <a:xfrm>
            <a:off x="6994411" y="3409164"/>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Discrimination</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21" name="Rounded Rectangle 20">
            <a:extLst>
              <a:ext uri="{FF2B5EF4-FFF2-40B4-BE49-F238E27FC236}">
                <a16:creationId xmlns:a16="http://schemas.microsoft.com/office/drawing/2014/main" id="{0CFB4894-C685-4D7F-2C95-7758CDACEE82}"/>
              </a:ext>
            </a:extLst>
          </p:cNvPr>
          <p:cNvSpPr/>
          <p:nvPr/>
        </p:nvSpPr>
        <p:spPr>
          <a:xfrm>
            <a:off x="8657391" y="2461271"/>
            <a:ext cx="1898379" cy="543882"/>
          </a:xfrm>
          <a:prstGeom prst="roundRect">
            <a:avLst>
              <a:gd name="adj" fmla="val 50000"/>
            </a:avLst>
          </a:prstGeom>
          <a:solidFill>
            <a:srgbClr val="51C3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2" name="TextBox 21">
            <a:extLst>
              <a:ext uri="{FF2B5EF4-FFF2-40B4-BE49-F238E27FC236}">
                <a16:creationId xmlns:a16="http://schemas.microsoft.com/office/drawing/2014/main" id="{D735D73D-D2C6-9BD6-9E69-CC50EBFB597C}"/>
              </a:ext>
            </a:extLst>
          </p:cNvPr>
          <p:cNvSpPr txBox="1"/>
          <p:nvPr/>
        </p:nvSpPr>
        <p:spPr>
          <a:xfrm>
            <a:off x="8714198" y="2590705"/>
            <a:ext cx="178476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Force for good</a:t>
            </a:r>
          </a:p>
        </p:txBody>
      </p:sp>
      <p:sp>
        <p:nvSpPr>
          <p:cNvPr id="23" name="Rounded Rectangle 22">
            <a:extLst>
              <a:ext uri="{FF2B5EF4-FFF2-40B4-BE49-F238E27FC236}">
                <a16:creationId xmlns:a16="http://schemas.microsoft.com/office/drawing/2014/main" id="{F2EF8F30-46C0-E204-5532-C83E68D99518}"/>
              </a:ext>
            </a:extLst>
          </p:cNvPr>
          <p:cNvSpPr/>
          <p:nvPr/>
        </p:nvSpPr>
        <p:spPr>
          <a:xfrm>
            <a:off x="6456481" y="3897814"/>
            <a:ext cx="1898379" cy="543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4" name="TextBox 23">
            <a:extLst>
              <a:ext uri="{FF2B5EF4-FFF2-40B4-BE49-F238E27FC236}">
                <a16:creationId xmlns:a16="http://schemas.microsoft.com/office/drawing/2014/main" id="{D07CF149-C79F-649D-CA62-D3AA42467719}"/>
              </a:ext>
            </a:extLst>
          </p:cNvPr>
          <p:cNvSpPr txBox="1"/>
          <p:nvPr/>
        </p:nvSpPr>
        <p:spPr>
          <a:xfrm>
            <a:off x="6513288" y="3929394"/>
            <a:ext cx="1784763" cy="461665"/>
          </a:xfrm>
          <a:prstGeom prst="rect">
            <a:avLst/>
          </a:prstGeom>
          <a:noFill/>
        </p:spPr>
        <p:txBody>
          <a:bodyPr wrap="square" rtlCol="0">
            <a:spAutoFit/>
          </a:bodyPr>
          <a:lstStyle/>
          <a:p>
            <a:pPr algn="ctr"/>
            <a:r>
              <a:rPr lang="en-US" sz="1200" kern="0" spc="50" dirty="0">
                <a:latin typeface="Calibri" panose="020F0502020204030204" pitchFamily="34" charset="0"/>
                <a:ea typeface="Open Sans" panose="020B0606030504020204" pitchFamily="34" charset="0"/>
                <a:cs typeface="Poppins SemiBold" panose="00000700000000000000" pitchFamily="2" charset="0"/>
              </a:rPr>
              <a:t>Potential for</a:t>
            </a:r>
            <a:br>
              <a:rPr lang="en-US" sz="1200" kern="0" spc="50" dirty="0">
                <a:latin typeface="Calibri" panose="020F0502020204030204" pitchFamily="34" charset="0"/>
                <a:ea typeface="Open Sans" panose="020B0606030504020204" pitchFamily="34" charset="0"/>
                <a:cs typeface="Poppins SemiBold" panose="00000700000000000000" pitchFamily="2" charset="0"/>
              </a:rPr>
            </a:br>
            <a:r>
              <a:rPr lang="en-US" sz="1200" kern="0" spc="50" dirty="0">
                <a:latin typeface="Calibri" panose="020F0502020204030204" pitchFamily="34" charset="0"/>
                <a:ea typeface="Open Sans" panose="020B0606030504020204" pitchFamily="34" charset="0"/>
                <a:cs typeface="Poppins SemiBold" panose="00000700000000000000" pitchFamily="2" charset="0"/>
              </a:rPr>
              <a:t>criminals to exploit</a:t>
            </a:r>
          </a:p>
        </p:txBody>
      </p:sp>
      <p:sp>
        <p:nvSpPr>
          <p:cNvPr id="25" name="Rounded Rectangle 24">
            <a:extLst>
              <a:ext uri="{FF2B5EF4-FFF2-40B4-BE49-F238E27FC236}">
                <a16:creationId xmlns:a16="http://schemas.microsoft.com/office/drawing/2014/main" id="{5D621857-65F7-FBD4-5D19-6713D24352E1}"/>
              </a:ext>
            </a:extLst>
          </p:cNvPr>
          <p:cNvSpPr/>
          <p:nvPr/>
        </p:nvSpPr>
        <p:spPr>
          <a:xfrm>
            <a:off x="9055632" y="3244147"/>
            <a:ext cx="1716752" cy="5438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6" name="TextBox 25">
            <a:extLst>
              <a:ext uri="{FF2B5EF4-FFF2-40B4-BE49-F238E27FC236}">
                <a16:creationId xmlns:a16="http://schemas.microsoft.com/office/drawing/2014/main" id="{EA837F69-02A9-A8EA-B869-F0BD99A02B1C}"/>
              </a:ext>
            </a:extLst>
          </p:cNvPr>
          <p:cNvSpPr txBox="1"/>
          <p:nvPr/>
        </p:nvSpPr>
        <p:spPr>
          <a:xfrm>
            <a:off x="9055631" y="3373581"/>
            <a:ext cx="1716753" cy="461665"/>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Creativity</a:t>
            </a:r>
          </a:p>
          <a:p>
            <a:pPr algn="ct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27" name="Rounded Rectangle 26">
            <a:extLst>
              <a:ext uri="{FF2B5EF4-FFF2-40B4-BE49-F238E27FC236}">
                <a16:creationId xmlns:a16="http://schemas.microsoft.com/office/drawing/2014/main" id="{BE8FC591-C9FF-6081-3D38-8327762D9759}"/>
              </a:ext>
            </a:extLst>
          </p:cNvPr>
          <p:cNvSpPr/>
          <p:nvPr/>
        </p:nvSpPr>
        <p:spPr>
          <a:xfrm>
            <a:off x="8711166" y="4003066"/>
            <a:ext cx="1716752" cy="5438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8" name="TextBox 27">
            <a:extLst>
              <a:ext uri="{FF2B5EF4-FFF2-40B4-BE49-F238E27FC236}">
                <a16:creationId xmlns:a16="http://schemas.microsoft.com/office/drawing/2014/main" id="{DE9931D8-5DF4-AD21-03AB-01CD43B6B9CD}"/>
              </a:ext>
            </a:extLst>
          </p:cNvPr>
          <p:cNvSpPr txBox="1"/>
          <p:nvPr/>
        </p:nvSpPr>
        <p:spPr>
          <a:xfrm>
            <a:off x="8711165" y="4132500"/>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Risks for life</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29" name="Rounded Rectangle 28">
            <a:extLst>
              <a:ext uri="{FF2B5EF4-FFF2-40B4-BE49-F238E27FC236}">
                <a16:creationId xmlns:a16="http://schemas.microsoft.com/office/drawing/2014/main" id="{31F5E711-77F3-0688-E5FD-6B885472E2C2}"/>
              </a:ext>
            </a:extLst>
          </p:cNvPr>
          <p:cNvSpPr/>
          <p:nvPr/>
        </p:nvSpPr>
        <p:spPr>
          <a:xfrm>
            <a:off x="7110305" y="4539054"/>
            <a:ext cx="1716752" cy="543882"/>
          </a:xfrm>
          <a:prstGeom prst="roundRect">
            <a:avLst>
              <a:gd name="adj" fmla="val 50000"/>
            </a:avLst>
          </a:prstGeom>
          <a:solidFill>
            <a:srgbClr val="51C3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30" name="TextBox 29">
            <a:extLst>
              <a:ext uri="{FF2B5EF4-FFF2-40B4-BE49-F238E27FC236}">
                <a16:creationId xmlns:a16="http://schemas.microsoft.com/office/drawing/2014/main" id="{54FCB423-0B7E-8859-CF87-1AC12D98ACEF}"/>
              </a:ext>
            </a:extLst>
          </p:cNvPr>
          <p:cNvSpPr txBox="1"/>
          <p:nvPr/>
        </p:nvSpPr>
        <p:spPr>
          <a:xfrm>
            <a:off x="7110304" y="4668488"/>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Fun</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33" name="Rounded Rectangle 32">
            <a:extLst>
              <a:ext uri="{FF2B5EF4-FFF2-40B4-BE49-F238E27FC236}">
                <a16:creationId xmlns:a16="http://schemas.microsoft.com/office/drawing/2014/main" id="{1064BD48-AC87-E19E-5859-6A9A78DFD0F6}"/>
              </a:ext>
            </a:extLst>
          </p:cNvPr>
          <p:cNvSpPr/>
          <p:nvPr/>
        </p:nvSpPr>
        <p:spPr>
          <a:xfrm>
            <a:off x="8993002" y="4810995"/>
            <a:ext cx="1716752" cy="5438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34" name="TextBox 33">
            <a:extLst>
              <a:ext uri="{FF2B5EF4-FFF2-40B4-BE49-F238E27FC236}">
                <a16:creationId xmlns:a16="http://schemas.microsoft.com/office/drawing/2014/main" id="{0BAC67A2-7D34-7799-4E26-620F8F7BD723}"/>
              </a:ext>
            </a:extLst>
          </p:cNvPr>
          <p:cNvSpPr txBox="1"/>
          <p:nvPr/>
        </p:nvSpPr>
        <p:spPr>
          <a:xfrm>
            <a:off x="8993001" y="4940429"/>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Climate</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35" name="Rounded Rectangle 34">
            <a:extLst>
              <a:ext uri="{FF2B5EF4-FFF2-40B4-BE49-F238E27FC236}">
                <a16:creationId xmlns:a16="http://schemas.microsoft.com/office/drawing/2014/main" id="{4E6F7664-18CB-6BD0-B87A-72DAAB8BCE3E}"/>
              </a:ext>
            </a:extLst>
          </p:cNvPr>
          <p:cNvSpPr/>
          <p:nvPr/>
        </p:nvSpPr>
        <p:spPr>
          <a:xfrm>
            <a:off x="6723379" y="5186025"/>
            <a:ext cx="1898379" cy="543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36" name="TextBox 35">
            <a:extLst>
              <a:ext uri="{FF2B5EF4-FFF2-40B4-BE49-F238E27FC236}">
                <a16:creationId xmlns:a16="http://schemas.microsoft.com/office/drawing/2014/main" id="{179B4F16-D10F-009D-D4B2-278DD60F0D15}"/>
              </a:ext>
            </a:extLst>
          </p:cNvPr>
          <p:cNvSpPr txBox="1"/>
          <p:nvPr/>
        </p:nvSpPr>
        <p:spPr>
          <a:xfrm>
            <a:off x="6780186" y="5315459"/>
            <a:ext cx="1784763" cy="276999"/>
          </a:xfrm>
          <a:prstGeom prst="rect">
            <a:avLst/>
          </a:prstGeom>
          <a:noFill/>
        </p:spPr>
        <p:txBody>
          <a:bodyPr wrap="square" rtlCol="0">
            <a:spAutoFit/>
          </a:bodyPr>
          <a:lstStyle/>
          <a:p>
            <a:pPr algn="ctr"/>
            <a:r>
              <a:rPr lang="en-US" sz="1200" kern="0" spc="50" dirty="0">
                <a:latin typeface="Calibri" panose="020F0502020204030204" pitchFamily="34" charset="0"/>
                <a:ea typeface="Open Sans" panose="020B0606030504020204" pitchFamily="34" charset="0"/>
                <a:cs typeface="Poppins SemiBold" panose="00000700000000000000" pitchFamily="2" charset="0"/>
              </a:rPr>
              <a:t>Sustainability</a:t>
            </a:r>
          </a:p>
        </p:txBody>
      </p:sp>
      <p:pic>
        <p:nvPicPr>
          <p:cNvPr id="37" name="Picture 36" descr="A green shark with black background&#10;&#10;AI-generated content may be incorrect.">
            <a:extLst>
              <a:ext uri="{FF2B5EF4-FFF2-40B4-BE49-F238E27FC236}">
                <a16:creationId xmlns:a16="http://schemas.microsoft.com/office/drawing/2014/main" id="{20E6599F-66F7-B867-A147-476C7A21B065}"/>
              </a:ext>
            </a:extLst>
          </p:cNvPr>
          <p:cNvPicPr>
            <a:picLocks noChangeAspect="1"/>
          </p:cNvPicPr>
          <p:nvPr/>
        </p:nvPicPr>
        <p:blipFill>
          <a:blip r:embed="rId5">
            <a:extLst>
              <a:ext uri="{28A0092B-C50C-407E-A947-70E740481C1C}">
                <a14:useLocalDpi xmlns:a14="http://schemas.microsoft.com/office/drawing/2010/main"/>
              </a:ext>
            </a:extLst>
          </a:blip>
          <a:srcRect l="27658" t="2890" r="-8383" b="-2890"/>
          <a:stretch>
            <a:fillRect/>
          </a:stretch>
        </p:blipFill>
        <p:spPr>
          <a:xfrm>
            <a:off x="0" y="3854125"/>
            <a:ext cx="3031299" cy="1628725"/>
          </a:xfrm>
          <a:prstGeom prst="rect">
            <a:avLst/>
          </a:prstGeom>
        </p:spPr>
      </p:pic>
    </p:spTree>
    <p:extLst>
      <p:ext uri="{BB962C8B-B14F-4D97-AF65-F5344CB8AC3E}">
        <p14:creationId xmlns:p14="http://schemas.microsoft.com/office/powerpoint/2010/main" val="20026472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EDF64A7A-2FA6-E2D3-EB9C-DCBB322391F8}"/>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34C9144-EA12-0F86-8832-5EF6D52F3CEF}"/>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t="15387" b="15387"/>
          <a:stretch/>
        </p:blipFill>
        <p:spPr>
          <a:xfrm>
            <a:off x="6288262" y="1026885"/>
            <a:ext cx="4612210" cy="4804228"/>
          </a:xfrm>
          <a:blipFill>
            <a:blip r:embed="rId5" cstate="screen">
              <a:extLst>
                <a:ext uri="{28A0092B-C50C-407E-A947-70E740481C1C}">
                  <a14:useLocalDpi xmlns:a14="http://schemas.microsoft.com/office/drawing/2010/main"/>
                </a:ext>
              </a:extLst>
            </a:blip>
            <a:stretch>
              <a:fillRect/>
            </a:stretch>
          </a:blipFill>
        </p:spPr>
      </p:pic>
      <p:sp>
        <p:nvSpPr>
          <p:cNvPr id="4" name="TextBox 3">
            <a:extLst>
              <a:ext uri="{FF2B5EF4-FFF2-40B4-BE49-F238E27FC236}">
                <a16:creationId xmlns:a16="http://schemas.microsoft.com/office/drawing/2014/main" id="{ADB682E7-DBC9-F756-AAF2-F4922C76EEF6}"/>
              </a:ext>
            </a:extLst>
          </p:cNvPr>
          <p:cNvSpPr txBox="1"/>
          <p:nvPr/>
        </p:nvSpPr>
        <p:spPr>
          <a:xfrm>
            <a:off x="914433" y="2203524"/>
            <a:ext cx="5048681" cy="1641988"/>
          </a:xfrm>
          <a:prstGeom prst="rect">
            <a:avLst/>
          </a:prstGeom>
          <a:noFill/>
        </p:spPr>
        <p:txBody>
          <a:bodyPr wrap="square" rtlCol="0">
            <a:spAutoFit/>
          </a:bodyPr>
          <a:lstStyle/>
          <a:p>
            <a:pPr>
              <a:lnSpc>
                <a:spcPts val="6000"/>
              </a:lnSpc>
            </a:pPr>
            <a:r>
              <a:rPr lang="en-US" sz="6000" b="1" dirty="0">
                <a:latin typeface="Calibri" panose="020F0502020204030204" pitchFamily="34" charset="0"/>
                <a:ea typeface="Roboto Medium" panose="02000000000000000000" pitchFamily="2" charset="0"/>
                <a:cs typeface="Poppins SemiBold" panose="00000700000000000000" pitchFamily="2" charset="0"/>
              </a:rPr>
              <a:t>Imagining </a:t>
            </a:r>
            <a:br>
              <a:rPr lang="en-US" sz="6000" b="1" dirty="0">
                <a:latin typeface="Calibri" panose="020F0502020204030204" pitchFamily="34" charset="0"/>
                <a:ea typeface="Roboto Medium" panose="02000000000000000000" pitchFamily="2" charset="0"/>
                <a:cs typeface="Poppins SemiBold" panose="00000700000000000000" pitchFamily="2" charset="0"/>
              </a:rPr>
            </a:br>
            <a:r>
              <a:rPr lang="en-US" sz="6000" b="1" dirty="0">
                <a:latin typeface="Calibri" panose="020F0502020204030204" pitchFamily="34" charset="0"/>
                <a:ea typeface="Roboto Medium" panose="02000000000000000000" pitchFamily="2" charset="0"/>
                <a:cs typeface="Poppins SemiBold" panose="00000700000000000000" pitchFamily="2" charset="0"/>
              </a:rPr>
              <a:t>AI Futures</a:t>
            </a:r>
          </a:p>
        </p:txBody>
      </p:sp>
      <p:cxnSp>
        <p:nvCxnSpPr>
          <p:cNvPr id="14" name="Straight Connector 13">
            <a:extLst>
              <a:ext uri="{FF2B5EF4-FFF2-40B4-BE49-F238E27FC236}">
                <a16:creationId xmlns:a16="http://schemas.microsoft.com/office/drawing/2014/main" id="{CF982270-C500-23C9-7EEE-02D50C0E9F86}"/>
              </a:ext>
            </a:extLst>
          </p:cNvPr>
          <p:cNvCxnSpPr>
            <a:cxnSpLocks/>
          </p:cNvCxnSpPr>
          <p:nvPr/>
        </p:nvCxnSpPr>
        <p:spPr>
          <a:xfrm>
            <a:off x="1017725" y="4654476"/>
            <a:ext cx="45280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3DAC17C-D9E8-EC54-4EF2-7C5A868FE075}"/>
              </a:ext>
            </a:extLst>
          </p:cNvPr>
          <p:cNvSpPr/>
          <p:nvPr/>
        </p:nvSpPr>
        <p:spPr>
          <a:xfrm>
            <a:off x="3281751" y="4778482"/>
            <a:ext cx="2537246" cy="991810"/>
          </a:xfrm>
          <a:prstGeom prst="rect">
            <a:avLst/>
          </a:prstGeom>
        </p:spPr>
        <p:txBody>
          <a:bodyPr wrap="square">
            <a:spAutoFit/>
          </a:bodyPr>
          <a:lstStyle/>
          <a:p>
            <a:pPr>
              <a:lnSpc>
                <a:spcPct val="150000"/>
              </a:lnSpc>
            </a:pPr>
            <a:r>
              <a:rPr lang="en-GB" sz="1000" dirty="0"/>
              <a:t>In this final part of the activity, your group will create a </a:t>
            </a:r>
            <a:r>
              <a:rPr lang="en-GB" sz="1000" b="1" dirty="0"/>
              <a:t>snapshot from the future</a:t>
            </a:r>
            <a:r>
              <a:rPr lang="en-GB" sz="1000" dirty="0"/>
              <a:t> that shows what life might be like in a school where AI is part of everyday learning. </a:t>
            </a:r>
            <a:endParaRPr lang="en-US" sz="1000" b="1" dirty="0">
              <a:latin typeface="Calibri" panose="020F0502020204030204" pitchFamily="34" charset="0"/>
              <a:cs typeface="Poppins" panose="00000500000000000000" pitchFamily="2" charset="0"/>
            </a:endParaRPr>
          </a:p>
        </p:txBody>
      </p:sp>
      <p:sp>
        <p:nvSpPr>
          <p:cNvPr id="19" name="TextBox 18">
            <a:extLst>
              <a:ext uri="{FF2B5EF4-FFF2-40B4-BE49-F238E27FC236}">
                <a16:creationId xmlns:a16="http://schemas.microsoft.com/office/drawing/2014/main" id="{629D1DC0-749E-D55B-4D9A-3DA23BE410DE}"/>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5" name="Picture 4">
            <a:extLst>
              <a:ext uri="{FF2B5EF4-FFF2-40B4-BE49-F238E27FC236}">
                <a16:creationId xmlns:a16="http://schemas.microsoft.com/office/drawing/2014/main" id="{0937E756-24D5-0712-C08C-8CA63B6227C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10800000">
            <a:off x="914432" y="938792"/>
            <a:ext cx="1971861" cy="1149279"/>
          </a:xfrm>
          <a:prstGeom prst="rect">
            <a:avLst/>
          </a:prstGeom>
        </p:spPr>
      </p:pic>
      <p:sp>
        <p:nvSpPr>
          <p:cNvPr id="9" name="TextBox 8">
            <a:extLst>
              <a:ext uri="{FF2B5EF4-FFF2-40B4-BE49-F238E27FC236}">
                <a16:creationId xmlns:a16="http://schemas.microsoft.com/office/drawing/2014/main" id="{B6040C61-EE81-6A24-17D8-2C4A32DBD9B9}"/>
              </a:ext>
            </a:extLst>
          </p:cNvPr>
          <p:cNvSpPr txBox="1"/>
          <p:nvPr/>
        </p:nvSpPr>
        <p:spPr>
          <a:xfrm>
            <a:off x="1017724" y="4778482"/>
            <a:ext cx="2689979" cy="1200329"/>
          </a:xfrm>
          <a:prstGeom prst="rect">
            <a:avLst/>
          </a:prstGeom>
          <a:noFill/>
        </p:spPr>
        <p:txBody>
          <a:bodyPr wrap="square" rtlCol="0">
            <a:spAutoFit/>
          </a:bodyPr>
          <a:lstStyle/>
          <a:p>
            <a:r>
              <a:rPr lang="en-US" sz="2000" dirty="0">
                <a:solidFill>
                  <a:srgbClr val="51C361"/>
                </a:solidFill>
                <a:latin typeface="Calibri" panose="020F0502020204030204" pitchFamily="34" charset="0"/>
                <a:cs typeface="Poppins Medium" panose="00000600000000000000" pitchFamily="2" charset="0"/>
              </a:rPr>
              <a:t>Activity 5: </a:t>
            </a:r>
            <a:br>
              <a:rPr lang="en-US" sz="2000" dirty="0">
                <a:solidFill>
                  <a:srgbClr val="51C361"/>
                </a:solidFill>
                <a:latin typeface="Calibri" panose="020F0502020204030204" pitchFamily="34" charset="0"/>
                <a:cs typeface="Poppins Medium" panose="00000600000000000000" pitchFamily="2" charset="0"/>
              </a:rPr>
            </a:br>
            <a:r>
              <a:rPr lang="en-GB" sz="1600" dirty="0"/>
              <a:t>Creative Futures Activity</a:t>
            </a:r>
          </a:p>
          <a:p>
            <a:r>
              <a:rPr lang="en-GB" sz="1600" dirty="0"/>
              <a:t>Imagining AI in Education</a:t>
            </a:r>
          </a:p>
          <a:p>
            <a:endParaRPr lang="en-US" sz="2000" dirty="0">
              <a:solidFill>
                <a:srgbClr val="51C361"/>
              </a:solidFill>
              <a:latin typeface="Calibri" panose="020F0502020204030204" pitchFamily="34" charset="0"/>
              <a:cs typeface="Poppins Medium" panose="00000600000000000000" pitchFamily="2" charset="0"/>
            </a:endParaRPr>
          </a:p>
        </p:txBody>
      </p:sp>
    </p:spTree>
    <p:extLst>
      <p:ext uri="{BB962C8B-B14F-4D97-AF65-F5344CB8AC3E}">
        <p14:creationId xmlns:p14="http://schemas.microsoft.com/office/powerpoint/2010/main" val="16725245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DF64A7A-2FA6-E2D3-EB9C-DCBB322391F8}"/>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34C9144-EA12-0F86-8832-5EF6D52F3CE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9225" t="20658" r="142" b="4099"/>
          <a:stretch>
            <a:fillRect/>
          </a:stretch>
        </p:blipFill>
        <p:spPr>
          <a:xfrm>
            <a:off x="6288262" y="1026885"/>
            <a:ext cx="4612210" cy="4804228"/>
          </a:xfrm>
          <a:blipFill>
            <a:blip r:embed="rId3" cstate="screen">
              <a:extLst>
                <a:ext uri="{28A0092B-C50C-407E-A947-70E740481C1C}">
                  <a14:useLocalDpi xmlns:a14="http://schemas.microsoft.com/office/drawing/2010/main"/>
                </a:ext>
              </a:extLst>
            </a:blip>
            <a:stretch>
              <a:fillRect/>
            </a:stretch>
          </a:blipFill>
        </p:spPr>
      </p:pic>
      <p:sp>
        <p:nvSpPr>
          <p:cNvPr id="4" name="TextBox 3">
            <a:extLst>
              <a:ext uri="{FF2B5EF4-FFF2-40B4-BE49-F238E27FC236}">
                <a16:creationId xmlns:a16="http://schemas.microsoft.com/office/drawing/2014/main" id="{ADB682E7-DBC9-F756-AAF2-F4922C76EEF6}"/>
              </a:ext>
            </a:extLst>
          </p:cNvPr>
          <p:cNvSpPr txBox="1"/>
          <p:nvPr/>
        </p:nvSpPr>
        <p:spPr>
          <a:xfrm>
            <a:off x="914433" y="2203524"/>
            <a:ext cx="5048681" cy="872547"/>
          </a:xfrm>
          <a:prstGeom prst="rect">
            <a:avLst/>
          </a:prstGeom>
          <a:noFill/>
        </p:spPr>
        <p:txBody>
          <a:bodyPr wrap="square" rtlCol="0">
            <a:spAutoFit/>
          </a:bodyPr>
          <a:lstStyle/>
          <a:p>
            <a:pPr>
              <a:lnSpc>
                <a:spcPts val="6000"/>
              </a:lnSpc>
            </a:pPr>
            <a:r>
              <a:rPr lang="en-US" sz="6000" b="1" dirty="0">
                <a:latin typeface="Calibri" panose="020F0502020204030204" pitchFamily="34" charset="0"/>
                <a:ea typeface="Roboto Medium" panose="02000000000000000000" pitchFamily="2" charset="0"/>
                <a:cs typeface="Poppins SemiBold" panose="00000700000000000000" pitchFamily="2" charset="0"/>
              </a:rPr>
              <a:t>Response</a:t>
            </a:r>
          </a:p>
        </p:txBody>
      </p:sp>
      <p:cxnSp>
        <p:nvCxnSpPr>
          <p:cNvPr id="14" name="Straight Connector 13">
            <a:extLst>
              <a:ext uri="{FF2B5EF4-FFF2-40B4-BE49-F238E27FC236}">
                <a16:creationId xmlns:a16="http://schemas.microsoft.com/office/drawing/2014/main" id="{CF982270-C500-23C9-7EEE-02D50C0E9F86}"/>
              </a:ext>
            </a:extLst>
          </p:cNvPr>
          <p:cNvCxnSpPr>
            <a:cxnSpLocks/>
          </p:cNvCxnSpPr>
          <p:nvPr/>
        </p:nvCxnSpPr>
        <p:spPr>
          <a:xfrm>
            <a:off x="1017725" y="4654476"/>
            <a:ext cx="45280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3DAC17C-D9E8-EC54-4EF2-7C5A868FE075}"/>
              </a:ext>
            </a:extLst>
          </p:cNvPr>
          <p:cNvSpPr/>
          <p:nvPr/>
        </p:nvSpPr>
        <p:spPr>
          <a:xfrm>
            <a:off x="2886294" y="4778482"/>
            <a:ext cx="2770238" cy="1684307"/>
          </a:xfrm>
          <a:prstGeom prst="rect">
            <a:avLst/>
          </a:prstGeom>
        </p:spPr>
        <p:txBody>
          <a:bodyPr wrap="square">
            <a:spAutoFit/>
          </a:bodyPr>
          <a:lstStyle/>
          <a:p>
            <a:pPr>
              <a:lnSpc>
                <a:spcPct val="150000"/>
              </a:lnSpc>
            </a:pPr>
            <a:r>
              <a:rPr lang="en-GB" sz="1000" dirty="0">
                <a:solidFill>
                  <a:srgbClr val="474747"/>
                </a:solidFill>
                <a:latin typeface="Calibri" panose="020F0502020204030204" pitchFamily="34" charset="0"/>
              </a:rPr>
              <a:t>Create a response to your scenario which you can </a:t>
            </a:r>
            <a:r>
              <a:rPr lang="en-GB" sz="1000" b="1" dirty="0">
                <a:solidFill>
                  <a:srgbClr val="474747"/>
                </a:solidFill>
                <a:latin typeface="Calibri" panose="020F0502020204030204" pitchFamily="34" charset="0"/>
              </a:rPr>
              <a:t>share with the class. </a:t>
            </a:r>
            <a:r>
              <a:rPr lang="en-GB" sz="1000" dirty="0">
                <a:solidFill>
                  <a:srgbClr val="474747"/>
                </a:solidFill>
                <a:latin typeface="Calibri" panose="020F0502020204030204" pitchFamily="34" charset="0"/>
              </a:rPr>
              <a:t>You can choose to respond in the way that suits your group, but remember to make an impact in the time you have available.</a:t>
            </a:r>
          </a:p>
          <a:p>
            <a:pPr>
              <a:lnSpc>
                <a:spcPct val="150000"/>
              </a:lnSpc>
            </a:pPr>
            <a:endParaRPr lang="en-GB" sz="1000" dirty="0">
              <a:solidFill>
                <a:srgbClr val="474747"/>
              </a:solidFill>
              <a:latin typeface="Calibri" panose="020F0502020204030204" pitchFamily="34" charset="0"/>
            </a:endParaRPr>
          </a:p>
          <a:p>
            <a:pPr>
              <a:lnSpc>
                <a:spcPct val="150000"/>
              </a:lnSpc>
            </a:pPr>
            <a:endParaRPr lang="en-GB" sz="1000" dirty="0">
              <a:solidFill>
                <a:srgbClr val="474747"/>
              </a:solidFill>
              <a:latin typeface="Calibri" panose="020F0502020204030204" pitchFamily="34" charset="0"/>
            </a:endParaRPr>
          </a:p>
          <a:p>
            <a:pPr>
              <a:lnSpc>
                <a:spcPct val="150000"/>
              </a:lnSpc>
            </a:pPr>
            <a:endParaRPr lang="en-GB" sz="1000" dirty="0">
              <a:solidFill>
                <a:srgbClr val="474747"/>
              </a:solidFill>
              <a:latin typeface="Calibri" panose="020F0502020204030204" pitchFamily="34" charset="0"/>
            </a:endParaRPr>
          </a:p>
        </p:txBody>
      </p:sp>
      <p:sp>
        <p:nvSpPr>
          <p:cNvPr id="19" name="TextBox 18">
            <a:extLst>
              <a:ext uri="{FF2B5EF4-FFF2-40B4-BE49-F238E27FC236}">
                <a16:creationId xmlns:a16="http://schemas.microsoft.com/office/drawing/2014/main" id="{629D1DC0-749E-D55B-4D9A-3DA23BE410DE}"/>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11" name="Picture 10">
            <a:extLst>
              <a:ext uri="{FF2B5EF4-FFF2-40B4-BE49-F238E27FC236}">
                <a16:creationId xmlns:a16="http://schemas.microsoft.com/office/drawing/2014/main" id="{B39BB5EE-EE5B-EA9F-9AD6-A444A60BFAC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0800000">
            <a:off x="914433" y="938792"/>
            <a:ext cx="1971859" cy="1149279"/>
          </a:xfrm>
          <a:prstGeom prst="rect">
            <a:avLst/>
          </a:prstGeom>
        </p:spPr>
      </p:pic>
      <p:sp>
        <p:nvSpPr>
          <p:cNvPr id="2" name="Rounded Rectangle 1">
            <a:extLst>
              <a:ext uri="{FF2B5EF4-FFF2-40B4-BE49-F238E27FC236}">
                <a16:creationId xmlns:a16="http://schemas.microsoft.com/office/drawing/2014/main" id="{5DF40418-B09B-3C7F-EB76-E81FFE62AA20}"/>
              </a:ext>
            </a:extLst>
          </p:cNvPr>
          <p:cNvSpPr/>
          <p:nvPr/>
        </p:nvSpPr>
        <p:spPr>
          <a:xfrm>
            <a:off x="6456481" y="1259867"/>
            <a:ext cx="1898379" cy="543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5" name="TextBox 4">
            <a:extLst>
              <a:ext uri="{FF2B5EF4-FFF2-40B4-BE49-F238E27FC236}">
                <a16:creationId xmlns:a16="http://schemas.microsoft.com/office/drawing/2014/main" id="{D7D1BC04-F9BD-A0C3-4FF6-92C6260DDB3A}"/>
              </a:ext>
            </a:extLst>
          </p:cNvPr>
          <p:cNvSpPr txBox="1"/>
          <p:nvPr/>
        </p:nvSpPr>
        <p:spPr>
          <a:xfrm>
            <a:off x="6513288" y="1389301"/>
            <a:ext cx="1784763" cy="276999"/>
          </a:xfrm>
          <a:prstGeom prst="rect">
            <a:avLst/>
          </a:prstGeom>
          <a:noFill/>
        </p:spPr>
        <p:txBody>
          <a:bodyPr wrap="square" rtlCol="0">
            <a:spAutoFit/>
          </a:bodyPr>
          <a:lstStyle/>
          <a:p>
            <a:pPr algn="ctr"/>
            <a:r>
              <a:rPr lang="en-US" sz="1200" kern="0" spc="50" dirty="0">
                <a:latin typeface="Calibri" panose="020F0502020204030204" pitchFamily="34" charset="0"/>
                <a:ea typeface="Open Sans" panose="020B0606030504020204" pitchFamily="34" charset="0"/>
                <a:cs typeface="Poppins SemiBold" panose="00000700000000000000" pitchFamily="2" charset="0"/>
              </a:rPr>
              <a:t>News report</a:t>
            </a:r>
          </a:p>
        </p:txBody>
      </p:sp>
      <p:sp>
        <p:nvSpPr>
          <p:cNvPr id="8" name="Rounded Rectangle 7">
            <a:extLst>
              <a:ext uri="{FF2B5EF4-FFF2-40B4-BE49-F238E27FC236}">
                <a16:creationId xmlns:a16="http://schemas.microsoft.com/office/drawing/2014/main" id="{A07FBDE3-B72A-A846-029A-B107EB8557A1}"/>
              </a:ext>
            </a:extLst>
          </p:cNvPr>
          <p:cNvSpPr/>
          <p:nvPr/>
        </p:nvSpPr>
        <p:spPr>
          <a:xfrm>
            <a:off x="8830164" y="1447757"/>
            <a:ext cx="1716752" cy="5438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9" name="TextBox 8">
            <a:extLst>
              <a:ext uri="{FF2B5EF4-FFF2-40B4-BE49-F238E27FC236}">
                <a16:creationId xmlns:a16="http://schemas.microsoft.com/office/drawing/2014/main" id="{76493FF9-3A5C-8947-8A89-C673C32F8C07}"/>
              </a:ext>
            </a:extLst>
          </p:cNvPr>
          <p:cNvSpPr txBox="1"/>
          <p:nvPr/>
        </p:nvSpPr>
        <p:spPr>
          <a:xfrm>
            <a:off x="8830163" y="1577191"/>
            <a:ext cx="1716753" cy="461665"/>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Storybook</a:t>
            </a:r>
          </a:p>
          <a:p>
            <a:pPr algn="ct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10" name="Rounded Rectangle 9">
            <a:extLst>
              <a:ext uri="{FF2B5EF4-FFF2-40B4-BE49-F238E27FC236}">
                <a16:creationId xmlns:a16="http://schemas.microsoft.com/office/drawing/2014/main" id="{21E415F4-1429-5685-69A3-EB85DD82F5AB}"/>
              </a:ext>
            </a:extLst>
          </p:cNvPr>
          <p:cNvSpPr/>
          <p:nvPr/>
        </p:nvSpPr>
        <p:spPr>
          <a:xfrm>
            <a:off x="7089046" y="1936272"/>
            <a:ext cx="1716752" cy="5438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12" name="TextBox 11">
            <a:extLst>
              <a:ext uri="{FF2B5EF4-FFF2-40B4-BE49-F238E27FC236}">
                <a16:creationId xmlns:a16="http://schemas.microsoft.com/office/drawing/2014/main" id="{987B53DC-76DD-FF51-C12F-1FAF88CE00D8}"/>
              </a:ext>
            </a:extLst>
          </p:cNvPr>
          <p:cNvSpPr txBox="1"/>
          <p:nvPr/>
        </p:nvSpPr>
        <p:spPr>
          <a:xfrm>
            <a:off x="7089045" y="2065706"/>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Podcast</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15" name="Rounded Rectangle 14">
            <a:extLst>
              <a:ext uri="{FF2B5EF4-FFF2-40B4-BE49-F238E27FC236}">
                <a16:creationId xmlns:a16="http://schemas.microsoft.com/office/drawing/2014/main" id="{93A570A3-349E-4831-044A-F6DD2723720C}"/>
              </a:ext>
            </a:extLst>
          </p:cNvPr>
          <p:cNvSpPr/>
          <p:nvPr/>
        </p:nvSpPr>
        <p:spPr>
          <a:xfrm>
            <a:off x="6556690" y="2606414"/>
            <a:ext cx="1716752" cy="5438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17" name="TextBox 16">
            <a:extLst>
              <a:ext uri="{FF2B5EF4-FFF2-40B4-BE49-F238E27FC236}">
                <a16:creationId xmlns:a16="http://schemas.microsoft.com/office/drawing/2014/main" id="{933C5239-940F-2CDB-9830-3B95B5808F9E}"/>
              </a:ext>
            </a:extLst>
          </p:cNvPr>
          <p:cNvSpPr txBox="1"/>
          <p:nvPr/>
        </p:nvSpPr>
        <p:spPr>
          <a:xfrm>
            <a:off x="6556689" y="2735848"/>
            <a:ext cx="1716753" cy="461665"/>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Vodcast</a:t>
            </a:r>
          </a:p>
          <a:p>
            <a:pPr algn="ct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18" name="Rounded Rectangle 17">
            <a:extLst>
              <a:ext uri="{FF2B5EF4-FFF2-40B4-BE49-F238E27FC236}">
                <a16:creationId xmlns:a16="http://schemas.microsoft.com/office/drawing/2014/main" id="{26FC9B01-CD56-C8CA-F151-9509C5CBD067}"/>
              </a:ext>
            </a:extLst>
          </p:cNvPr>
          <p:cNvSpPr/>
          <p:nvPr/>
        </p:nvSpPr>
        <p:spPr>
          <a:xfrm>
            <a:off x="6994412" y="3279730"/>
            <a:ext cx="1716752" cy="5438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0" name="TextBox 19">
            <a:extLst>
              <a:ext uri="{FF2B5EF4-FFF2-40B4-BE49-F238E27FC236}">
                <a16:creationId xmlns:a16="http://schemas.microsoft.com/office/drawing/2014/main" id="{8B64B702-CE93-94D2-E31E-5690A82860B1}"/>
              </a:ext>
            </a:extLst>
          </p:cNvPr>
          <p:cNvSpPr txBox="1"/>
          <p:nvPr/>
        </p:nvSpPr>
        <p:spPr>
          <a:xfrm>
            <a:off x="6994411" y="3409164"/>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Sketch</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21" name="Rounded Rectangle 20">
            <a:extLst>
              <a:ext uri="{FF2B5EF4-FFF2-40B4-BE49-F238E27FC236}">
                <a16:creationId xmlns:a16="http://schemas.microsoft.com/office/drawing/2014/main" id="{0CFB4894-C685-4D7F-2C95-7758CDACEE82}"/>
              </a:ext>
            </a:extLst>
          </p:cNvPr>
          <p:cNvSpPr/>
          <p:nvPr/>
        </p:nvSpPr>
        <p:spPr>
          <a:xfrm>
            <a:off x="8657391" y="2461271"/>
            <a:ext cx="1898379" cy="543882"/>
          </a:xfrm>
          <a:prstGeom prst="roundRect">
            <a:avLst>
              <a:gd name="adj" fmla="val 50000"/>
            </a:avLst>
          </a:prstGeom>
          <a:solidFill>
            <a:srgbClr val="51C3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2" name="TextBox 21">
            <a:extLst>
              <a:ext uri="{FF2B5EF4-FFF2-40B4-BE49-F238E27FC236}">
                <a16:creationId xmlns:a16="http://schemas.microsoft.com/office/drawing/2014/main" id="{D735D73D-D2C6-9BD6-9E69-CC50EBFB597C}"/>
              </a:ext>
            </a:extLst>
          </p:cNvPr>
          <p:cNvSpPr txBox="1"/>
          <p:nvPr/>
        </p:nvSpPr>
        <p:spPr>
          <a:xfrm>
            <a:off x="8714198" y="2590705"/>
            <a:ext cx="178476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Written report</a:t>
            </a:r>
          </a:p>
        </p:txBody>
      </p:sp>
      <p:sp>
        <p:nvSpPr>
          <p:cNvPr id="23" name="Rounded Rectangle 22">
            <a:extLst>
              <a:ext uri="{FF2B5EF4-FFF2-40B4-BE49-F238E27FC236}">
                <a16:creationId xmlns:a16="http://schemas.microsoft.com/office/drawing/2014/main" id="{F2EF8F30-46C0-E204-5532-C83E68D99518}"/>
              </a:ext>
            </a:extLst>
          </p:cNvPr>
          <p:cNvSpPr/>
          <p:nvPr/>
        </p:nvSpPr>
        <p:spPr>
          <a:xfrm>
            <a:off x="6456481" y="3897814"/>
            <a:ext cx="1898379" cy="543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4" name="TextBox 23">
            <a:extLst>
              <a:ext uri="{FF2B5EF4-FFF2-40B4-BE49-F238E27FC236}">
                <a16:creationId xmlns:a16="http://schemas.microsoft.com/office/drawing/2014/main" id="{D07CF149-C79F-649D-CA62-D3AA42467719}"/>
              </a:ext>
            </a:extLst>
          </p:cNvPr>
          <p:cNvSpPr txBox="1"/>
          <p:nvPr/>
        </p:nvSpPr>
        <p:spPr>
          <a:xfrm>
            <a:off x="6513288" y="4022802"/>
            <a:ext cx="1784763" cy="276999"/>
          </a:xfrm>
          <a:prstGeom prst="rect">
            <a:avLst/>
          </a:prstGeom>
          <a:noFill/>
        </p:spPr>
        <p:txBody>
          <a:bodyPr wrap="square" rtlCol="0">
            <a:spAutoFit/>
          </a:bodyPr>
          <a:lstStyle/>
          <a:p>
            <a:pPr algn="ctr"/>
            <a:r>
              <a:rPr lang="en-US" sz="1200" kern="0" spc="50" dirty="0">
                <a:latin typeface="Calibri" panose="020F0502020204030204" pitchFamily="34" charset="0"/>
                <a:ea typeface="Open Sans" panose="020B0606030504020204" pitchFamily="34" charset="0"/>
                <a:cs typeface="Poppins SemiBold" panose="00000700000000000000" pitchFamily="2" charset="0"/>
              </a:rPr>
              <a:t>Gallery of images</a:t>
            </a:r>
          </a:p>
        </p:txBody>
      </p:sp>
      <p:sp>
        <p:nvSpPr>
          <p:cNvPr id="25" name="Rounded Rectangle 24">
            <a:extLst>
              <a:ext uri="{FF2B5EF4-FFF2-40B4-BE49-F238E27FC236}">
                <a16:creationId xmlns:a16="http://schemas.microsoft.com/office/drawing/2014/main" id="{5D621857-65F7-FBD4-5D19-6713D24352E1}"/>
              </a:ext>
            </a:extLst>
          </p:cNvPr>
          <p:cNvSpPr/>
          <p:nvPr/>
        </p:nvSpPr>
        <p:spPr>
          <a:xfrm>
            <a:off x="9055632" y="3244147"/>
            <a:ext cx="1716752" cy="54388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6" name="TextBox 25">
            <a:extLst>
              <a:ext uri="{FF2B5EF4-FFF2-40B4-BE49-F238E27FC236}">
                <a16:creationId xmlns:a16="http://schemas.microsoft.com/office/drawing/2014/main" id="{EA837F69-02A9-A8EA-B869-F0BD99A02B1C}"/>
              </a:ext>
            </a:extLst>
          </p:cNvPr>
          <p:cNvSpPr txBox="1"/>
          <p:nvPr/>
        </p:nvSpPr>
        <p:spPr>
          <a:xfrm>
            <a:off x="9055631" y="3373581"/>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Short story</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27" name="Rounded Rectangle 26">
            <a:extLst>
              <a:ext uri="{FF2B5EF4-FFF2-40B4-BE49-F238E27FC236}">
                <a16:creationId xmlns:a16="http://schemas.microsoft.com/office/drawing/2014/main" id="{BE8FC591-C9FF-6081-3D38-8327762D9759}"/>
              </a:ext>
            </a:extLst>
          </p:cNvPr>
          <p:cNvSpPr/>
          <p:nvPr/>
        </p:nvSpPr>
        <p:spPr>
          <a:xfrm>
            <a:off x="8711166" y="4003066"/>
            <a:ext cx="1716752" cy="5438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28" name="TextBox 27">
            <a:extLst>
              <a:ext uri="{FF2B5EF4-FFF2-40B4-BE49-F238E27FC236}">
                <a16:creationId xmlns:a16="http://schemas.microsoft.com/office/drawing/2014/main" id="{DE9931D8-5DF4-AD21-03AB-01CD43B6B9CD}"/>
              </a:ext>
            </a:extLst>
          </p:cNvPr>
          <p:cNvSpPr txBox="1"/>
          <p:nvPr/>
        </p:nvSpPr>
        <p:spPr>
          <a:xfrm>
            <a:off x="8711165" y="4132500"/>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Infographic</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29" name="Rounded Rectangle 28">
            <a:extLst>
              <a:ext uri="{FF2B5EF4-FFF2-40B4-BE49-F238E27FC236}">
                <a16:creationId xmlns:a16="http://schemas.microsoft.com/office/drawing/2014/main" id="{31F5E711-77F3-0688-E5FD-6B885472E2C2}"/>
              </a:ext>
            </a:extLst>
          </p:cNvPr>
          <p:cNvSpPr/>
          <p:nvPr/>
        </p:nvSpPr>
        <p:spPr>
          <a:xfrm>
            <a:off x="7110305" y="4539054"/>
            <a:ext cx="1716752" cy="543882"/>
          </a:xfrm>
          <a:prstGeom prst="roundRect">
            <a:avLst>
              <a:gd name="adj" fmla="val 50000"/>
            </a:avLst>
          </a:prstGeom>
          <a:solidFill>
            <a:srgbClr val="51C3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30" name="TextBox 29">
            <a:extLst>
              <a:ext uri="{FF2B5EF4-FFF2-40B4-BE49-F238E27FC236}">
                <a16:creationId xmlns:a16="http://schemas.microsoft.com/office/drawing/2014/main" id="{54FCB423-0B7E-8859-CF87-1AC12D98ACEF}"/>
              </a:ext>
            </a:extLst>
          </p:cNvPr>
          <p:cNvSpPr txBox="1"/>
          <p:nvPr/>
        </p:nvSpPr>
        <p:spPr>
          <a:xfrm>
            <a:off x="7110304" y="4668488"/>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Short play</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33" name="Rounded Rectangle 32">
            <a:extLst>
              <a:ext uri="{FF2B5EF4-FFF2-40B4-BE49-F238E27FC236}">
                <a16:creationId xmlns:a16="http://schemas.microsoft.com/office/drawing/2014/main" id="{1064BD48-AC87-E19E-5859-6A9A78DFD0F6}"/>
              </a:ext>
            </a:extLst>
          </p:cNvPr>
          <p:cNvSpPr/>
          <p:nvPr/>
        </p:nvSpPr>
        <p:spPr>
          <a:xfrm>
            <a:off x="8993002" y="4810995"/>
            <a:ext cx="1716752" cy="543882"/>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34" name="TextBox 33">
            <a:extLst>
              <a:ext uri="{FF2B5EF4-FFF2-40B4-BE49-F238E27FC236}">
                <a16:creationId xmlns:a16="http://schemas.microsoft.com/office/drawing/2014/main" id="{0BAC67A2-7D34-7799-4E26-620F8F7BD723}"/>
              </a:ext>
            </a:extLst>
          </p:cNvPr>
          <p:cNvSpPr txBox="1"/>
          <p:nvPr/>
        </p:nvSpPr>
        <p:spPr>
          <a:xfrm>
            <a:off x="8993001" y="4940429"/>
            <a:ext cx="1716753" cy="276999"/>
          </a:xfrm>
          <a:prstGeom prst="rect">
            <a:avLst/>
          </a:prstGeom>
          <a:noFill/>
        </p:spPr>
        <p:txBody>
          <a:bodyPr wrap="square" rtlCol="0">
            <a:spAutoFit/>
          </a:bodyPr>
          <a:lstStyle/>
          <a:p>
            <a:pPr algn="ctr"/>
            <a:r>
              <a:rPr lang="en-US" sz="1200" kern="0" spc="50" dirty="0">
                <a:solidFill>
                  <a:schemeClr val="bg1"/>
                </a:solidFill>
                <a:latin typeface="Calibri" panose="020F0502020204030204" pitchFamily="34" charset="0"/>
                <a:ea typeface="Open Sans" panose="020B0606030504020204" pitchFamily="34" charset="0"/>
                <a:cs typeface="Poppins SemiBold" panose="00000700000000000000" pitchFamily="2" charset="0"/>
              </a:rPr>
              <a:t>Short video</a:t>
            </a:r>
            <a:endParaRPr lang="en-US" sz="1200" kern="0" spc="50" dirty="0">
              <a:latin typeface="Calibri" panose="020F0502020204030204" pitchFamily="34" charset="0"/>
              <a:ea typeface="Open Sans" panose="020B0606030504020204" pitchFamily="34" charset="0"/>
              <a:cs typeface="Poppins SemiBold" panose="00000700000000000000" pitchFamily="2" charset="0"/>
            </a:endParaRPr>
          </a:p>
        </p:txBody>
      </p:sp>
      <p:sp>
        <p:nvSpPr>
          <p:cNvPr id="35" name="Rounded Rectangle 34">
            <a:extLst>
              <a:ext uri="{FF2B5EF4-FFF2-40B4-BE49-F238E27FC236}">
                <a16:creationId xmlns:a16="http://schemas.microsoft.com/office/drawing/2014/main" id="{4E6F7664-18CB-6BD0-B87A-72DAAB8BCE3E}"/>
              </a:ext>
            </a:extLst>
          </p:cNvPr>
          <p:cNvSpPr/>
          <p:nvPr/>
        </p:nvSpPr>
        <p:spPr>
          <a:xfrm>
            <a:off x="6723379" y="5186025"/>
            <a:ext cx="1898379" cy="543882"/>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Calibri" panose="020F0502020204030204" pitchFamily="34" charset="0"/>
            </a:endParaRPr>
          </a:p>
        </p:txBody>
      </p:sp>
      <p:sp>
        <p:nvSpPr>
          <p:cNvPr id="36" name="TextBox 35">
            <a:extLst>
              <a:ext uri="{FF2B5EF4-FFF2-40B4-BE49-F238E27FC236}">
                <a16:creationId xmlns:a16="http://schemas.microsoft.com/office/drawing/2014/main" id="{179B4F16-D10F-009D-D4B2-278DD60F0D15}"/>
              </a:ext>
            </a:extLst>
          </p:cNvPr>
          <p:cNvSpPr txBox="1"/>
          <p:nvPr/>
        </p:nvSpPr>
        <p:spPr>
          <a:xfrm>
            <a:off x="6780186" y="5315459"/>
            <a:ext cx="1784763" cy="276999"/>
          </a:xfrm>
          <a:prstGeom prst="rect">
            <a:avLst/>
          </a:prstGeom>
          <a:noFill/>
        </p:spPr>
        <p:txBody>
          <a:bodyPr wrap="square" rtlCol="0">
            <a:spAutoFit/>
          </a:bodyPr>
          <a:lstStyle/>
          <a:p>
            <a:pPr algn="ctr"/>
            <a:r>
              <a:rPr lang="en-US" sz="1200" kern="0" spc="50" dirty="0">
                <a:latin typeface="Calibri" panose="020F0502020204030204" pitchFamily="34" charset="0"/>
                <a:ea typeface="Open Sans" panose="020B0606030504020204" pitchFamily="34" charset="0"/>
                <a:cs typeface="Poppins SemiBold" panose="00000700000000000000" pitchFamily="2" charset="0"/>
              </a:rPr>
              <a:t>Assembly speech</a:t>
            </a:r>
          </a:p>
        </p:txBody>
      </p:sp>
      <p:pic>
        <p:nvPicPr>
          <p:cNvPr id="3" name="Picture 2" descr="A whale with a purple background&#10;&#10;AI-generated content may be incorrect.">
            <a:extLst>
              <a:ext uri="{FF2B5EF4-FFF2-40B4-BE49-F238E27FC236}">
                <a16:creationId xmlns:a16="http://schemas.microsoft.com/office/drawing/2014/main" id="{C5C3343F-359B-EE7E-6B76-10FDA6485AE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0" y="4083078"/>
            <a:ext cx="3100192" cy="1223447"/>
          </a:xfrm>
          <a:prstGeom prst="rect">
            <a:avLst/>
          </a:prstGeom>
        </p:spPr>
      </p:pic>
    </p:spTree>
    <p:extLst>
      <p:ext uri="{BB962C8B-B14F-4D97-AF65-F5344CB8AC3E}">
        <p14:creationId xmlns:p14="http://schemas.microsoft.com/office/powerpoint/2010/main" val="39976530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8" name="Picture 7" descr="A black background with words&#10;&#10;AI-generated content may be incorrect.">
            <a:extLst>
              <a:ext uri="{FF2B5EF4-FFF2-40B4-BE49-F238E27FC236}">
                <a16:creationId xmlns:a16="http://schemas.microsoft.com/office/drawing/2014/main" id="{A0C801C8-27E7-E67F-EC0B-D278D37118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09" y="5628316"/>
            <a:ext cx="2203451" cy="1153485"/>
          </a:xfrm>
          <a:prstGeom prst="rect">
            <a:avLst/>
          </a:prstGeom>
        </p:spPr>
      </p:pic>
      <p:sp>
        <p:nvSpPr>
          <p:cNvPr id="3" name="TextBox 2">
            <a:extLst>
              <a:ext uri="{FF2B5EF4-FFF2-40B4-BE49-F238E27FC236}">
                <a16:creationId xmlns:a16="http://schemas.microsoft.com/office/drawing/2014/main" id="{8FAA4FC7-4E26-371F-EF8E-FD6F05715F77}"/>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spTree>
    <p:extLst>
      <p:ext uri="{BB962C8B-B14F-4D97-AF65-F5344CB8AC3E}">
        <p14:creationId xmlns:p14="http://schemas.microsoft.com/office/powerpoint/2010/main" val="9971345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DF64A7A-2FA6-E2D3-EB9C-DCBB322391F8}"/>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34C9144-EA12-0F86-8832-5EF6D52F3CE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2999" r="22999"/>
          <a:stretch/>
        </p:blipFill>
        <p:spPr>
          <a:xfrm>
            <a:off x="6288262" y="1026885"/>
            <a:ext cx="4612210" cy="4804228"/>
          </a:xfrm>
          <a:blipFill>
            <a:blip r:embed="rId3" cstate="screen">
              <a:extLst>
                <a:ext uri="{28A0092B-C50C-407E-A947-70E740481C1C}">
                  <a14:useLocalDpi xmlns:a14="http://schemas.microsoft.com/office/drawing/2010/main"/>
                </a:ext>
              </a:extLst>
            </a:blip>
            <a:stretch>
              <a:fillRect/>
            </a:stretch>
          </a:blipFill>
        </p:spPr>
      </p:pic>
      <p:sp>
        <p:nvSpPr>
          <p:cNvPr id="4" name="TextBox 3">
            <a:extLst>
              <a:ext uri="{FF2B5EF4-FFF2-40B4-BE49-F238E27FC236}">
                <a16:creationId xmlns:a16="http://schemas.microsoft.com/office/drawing/2014/main" id="{ADB682E7-DBC9-F756-AAF2-F4922C76EEF6}"/>
              </a:ext>
            </a:extLst>
          </p:cNvPr>
          <p:cNvSpPr txBox="1"/>
          <p:nvPr/>
        </p:nvSpPr>
        <p:spPr>
          <a:xfrm>
            <a:off x="914433" y="2203524"/>
            <a:ext cx="5048681" cy="1641988"/>
          </a:xfrm>
          <a:prstGeom prst="rect">
            <a:avLst/>
          </a:prstGeom>
          <a:noFill/>
        </p:spPr>
        <p:txBody>
          <a:bodyPr wrap="square" rtlCol="0">
            <a:spAutoFit/>
          </a:bodyPr>
          <a:lstStyle/>
          <a:p>
            <a:pPr>
              <a:lnSpc>
                <a:spcPts val="6000"/>
              </a:lnSpc>
            </a:pPr>
            <a:r>
              <a:rPr lang="en-US" sz="6000" b="1" dirty="0">
                <a:latin typeface="Calibri" panose="020F0502020204030204" pitchFamily="34" charset="0"/>
                <a:ea typeface="Roboto Medium" panose="02000000000000000000" pitchFamily="2" charset="0"/>
                <a:cs typeface="Poppins SemiBold" panose="00000700000000000000" pitchFamily="2" charset="0"/>
              </a:rPr>
              <a:t>Imagining </a:t>
            </a:r>
            <a:br>
              <a:rPr lang="en-US" sz="6000" b="1" dirty="0">
                <a:latin typeface="Calibri" panose="020F0502020204030204" pitchFamily="34" charset="0"/>
                <a:ea typeface="Roboto Medium" panose="02000000000000000000" pitchFamily="2" charset="0"/>
                <a:cs typeface="Poppins SemiBold" panose="00000700000000000000" pitchFamily="2" charset="0"/>
              </a:rPr>
            </a:br>
            <a:r>
              <a:rPr lang="en-US" sz="6000" b="1" dirty="0">
                <a:latin typeface="Calibri" panose="020F0502020204030204" pitchFamily="34" charset="0"/>
                <a:ea typeface="Roboto Medium" panose="02000000000000000000" pitchFamily="2" charset="0"/>
                <a:cs typeface="Poppins SemiBold" panose="00000700000000000000" pitchFamily="2" charset="0"/>
              </a:rPr>
              <a:t>AI Futures</a:t>
            </a:r>
          </a:p>
        </p:txBody>
      </p:sp>
      <p:cxnSp>
        <p:nvCxnSpPr>
          <p:cNvPr id="14" name="Straight Connector 13">
            <a:extLst>
              <a:ext uri="{FF2B5EF4-FFF2-40B4-BE49-F238E27FC236}">
                <a16:creationId xmlns:a16="http://schemas.microsoft.com/office/drawing/2014/main" id="{CF982270-C500-23C9-7EEE-02D50C0E9F86}"/>
              </a:ext>
            </a:extLst>
          </p:cNvPr>
          <p:cNvCxnSpPr>
            <a:cxnSpLocks/>
          </p:cNvCxnSpPr>
          <p:nvPr/>
        </p:nvCxnSpPr>
        <p:spPr>
          <a:xfrm>
            <a:off x="1017725" y="4654476"/>
            <a:ext cx="45280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3DAC17C-D9E8-EC54-4EF2-7C5A868FE075}"/>
              </a:ext>
            </a:extLst>
          </p:cNvPr>
          <p:cNvSpPr/>
          <p:nvPr/>
        </p:nvSpPr>
        <p:spPr>
          <a:xfrm>
            <a:off x="2886294" y="4778482"/>
            <a:ext cx="2770238" cy="758797"/>
          </a:xfrm>
          <a:prstGeom prst="rect">
            <a:avLst/>
          </a:prstGeom>
        </p:spPr>
        <p:txBody>
          <a:bodyPr wrap="square">
            <a:spAutoFit/>
          </a:bodyPr>
          <a:lstStyle/>
          <a:p>
            <a:pPr>
              <a:lnSpc>
                <a:spcPct val="150000"/>
              </a:lnSpc>
            </a:pPr>
            <a:r>
              <a:rPr lang="en-GB" sz="1000" dirty="0">
                <a:solidFill>
                  <a:srgbClr val="474747"/>
                </a:solidFill>
                <a:latin typeface="Calibri" panose="020F0502020204030204" pitchFamily="34" charset="0"/>
              </a:rPr>
              <a:t>Use </a:t>
            </a:r>
            <a:r>
              <a:rPr lang="en-GB" sz="1000" b="1" dirty="0">
                <a:solidFill>
                  <a:srgbClr val="474747"/>
                </a:solidFill>
                <a:latin typeface="Calibri" panose="020F0502020204030204" pitchFamily="34" charset="0"/>
              </a:rPr>
              <a:t>creative methods </a:t>
            </a:r>
            <a:r>
              <a:rPr lang="en-GB" sz="1000" dirty="0">
                <a:solidFill>
                  <a:srgbClr val="474747"/>
                </a:solidFill>
                <a:latin typeface="Calibri" panose="020F0502020204030204" pitchFamily="34" charset="0"/>
              </a:rPr>
              <a:t>to help uncover how different visions of the </a:t>
            </a:r>
            <a:r>
              <a:rPr lang="en-GB" sz="1000" b="1" dirty="0">
                <a:solidFill>
                  <a:srgbClr val="474747"/>
                </a:solidFill>
                <a:latin typeface="Calibri" panose="020F0502020204030204" pitchFamily="34" charset="0"/>
              </a:rPr>
              <a:t>future of education </a:t>
            </a:r>
            <a:r>
              <a:rPr lang="en-GB" sz="1000" dirty="0">
                <a:solidFill>
                  <a:srgbClr val="474747"/>
                </a:solidFill>
                <a:latin typeface="Calibri" panose="020F0502020204030204" pitchFamily="34" charset="0"/>
              </a:rPr>
              <a:t>connect with your </a:t>
            </a:r>
            <a:r>
              <a:rPr lang="en-GB" sz="1000" b="1" dirty="0">
                <a:solidFill>
                  <a:srgbClr val="474747"/>
                </a:solidFill>
                <a:latin typeface="Calibri" panose="020F0502020204030204" pitchFamily="34" charset="0"/>
              </a:rPr>
              <a:t>hopes, fears </a:t>
            </a:r>
            <a:r>
              <a:rPr lang="en-GB" sz="1000" dirty="0">
                <a:solidFill>
                  <a:srgbClr val="474747"/>
                </a:solidFill>
                <a:latin typeface="Calibri" panose="020F0502020204030204" pitchFamily="34" charset="0"/>
              </a:rPr>
              <a:t>and </a:t>
            </a:r>
            <a:r>
              <a:rPr lang="en-GB" sz="1000" b="1" dirty="0">
                <a:solidFill>
                  <a:srgbClr val="474747"/>
                </a:solidFill>
                <a:latin typeface="Calibri" panose="020F0502020204030204" pitchFamily="34" charset="0"/>
              </a:rPr>
              <a:t>values. </a:t>
            </a:r>
            <a:endParaRPr lang="en-US" sz="1000" b="1" dirty="0">
              <a:latin typeface="Calibri" panose="020F0502020204030204" pitchFamily="34" charset="0"/>
              <a:cs typeface="Poppins" panose="00000500000000000000" pitchFamily="2" charset="0"/>
            </a:endParaRPr>
          </a:p>
        </p:txBody>
      </p:sp>
      <p:pic>
        <p:nvPicPr>
          <p:cNvPr id="3" name="Picture 2" descr="A whale with a purple background&#10;&#10;AI-generated content may be incorrect.">
            <a:extLst>
              <a:ext uri="{FF2B5EF4-FFF2-40B4-BE49-F238E27FC236}">
                <a16:creationId xmlns:a16="http://schemas.microsoft.com/office/drawing/2014/main" id="{76958ECC-8503-BD3C-7055-7E6FEB128889}"/>
              </a:ext>
            </a:extLst>
          </p:cNvPr>
          <p:cNvPicPr>
            <a:picLocks noChangeAspect="1"/>
          </p:cNvPicPr>
          <p:nvPr/>
        </p:nvPicPr>
        <p:blipFill>
          <a:blip r:embed="rId4" cstate="screen">
            <a:extLst>
              <a:ext uri="{28A0092B-C50C-407E-A947-70E740481C1C}">
                <a14:useLocalDpi xmlns:a14="http://schemas.microsoft.com/office/drawing/2010/main"/>
              </a:ext>
            </a:extLst>
          </a:blip>
          <a:srcRect r="40996"/>
          <a:stretch>
            <a:fillRect/>
          </a:stretch>
        </p:blipFill>
        <p:spPr>
          <a:xfrm>
            <a:off x="8997839" y="1451802"/>
            <a:ext cx="1902633" cy="1272540"/>
          </a:xfrm>
          <a:prstGeom prst="rect">
            <a:avLst/>
          </a:prstGeom>
        </p:spPr>
      </p:pic>
      <p:pic>
        <p:nvPicPr>
          <p:cNvPr id="5" name="Picture 4" descr="A whale with a purple background&#10;&#10;AI-generated content may be incorrect.">
            <a:extLst>
              <a:ext uri="{FF2B5EF4-FFF2-40B4-BE49-F238E27FC236}">
                <a16:creationId xmlns:a16="http://schemas.microsoft.com/office/drawing/2014/main" id="{83D6F992-D47E-37CB-1394-E749B9C43352}"/>
              </a:ext>
            </a:extLst>
          </p:cNvPr>
          <p:cNvPicPr>
            <a:picLocks noChangeAspect="1"/>
          </p:cNvPicPr>
          <p:nvPr/>
        </p:nvPicPr>
        <p:blipFill>
          <a:blip r:embed="rId4" cstate="screen">
            <a:extLst>
              <a:ext uri="{28A0092B-C50C-407E-A947-70E740481C1C}">
                <a14:useLocalDpi xmlns:a14="http://schemas.microsoft.com/office/drawing/2010/main"/>
              </a:ext>
            </a:extLst>
          </a:blip>
          <a:srcRect l="87843" r="941"/>
          <a:stretch>
            <a:fillRect/>
          </a:stretch>
        </p:blipFill>
        <p:spPr>
          <a:xfrm>
            <a:off x="11830348" y="1451802"/>
            <a:ext cx="361652" cy="1272540"/>
          </a:xfrm>
          <a:prstGeom prst="rect">
            <a:avLst/>
          </a:prstGeom>
        </p:spPr>
      </p:pic>
      <p:pic>
        <p:nvPicPr>
          <p:cNvPr id="10" name="Picture 9">
            <a:extLst>
              <a:ext uri="{FF2B5EF4-FFF2-40B4-BE49-F238E27FC236}">
                <a16:creationId xmlns:a16="http://schemas.microsoft.com/office/drawing/2014/main" id="{B7616833-E2DB-052D-39D7-0CDBD223856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10800000">
            <a:off x="914432" y="938792"/>
            <a:ext cx="1971861" cy="1149279"/>
          </a:xfrm>
          <a:prstGeom prst="rect">
            <a:avLst/>
          </a:prstGeom>
        </p:spPr>
      </p:pic>
      <p:pic>
        <p:nvPicPr>
          <p:cNvPr id="12" name="Picture 11" descr="A green and white striped circle&#10;&#10;AI-generated content may be incorrect.">
            <a:extLst>
              <a:ext uri="{FF2B5EF4-FFF2-40B4-BE49-F238E27FC236}">
                <a16:creationId xmlns:a16="http://schemas.microsoft.com/office/drawing/2014/main" id="{B6DA7C27-EF3A-813E-5BEB-8412242E73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49531" y="4478924"/>
            <a:ext cx="1058355" cy="1058355"/>
          </a:xfrm>
          <a:prstGeom prst="rect">
            <a:avLst/>
          </a:prstGeom>
        </p:spPr>
      </p:pic>
      <p:sp>
        <p:nvSpPr>
          <p:cNvPr id="19" name="TextBox 18">
            <a:extLst>
              <a:ext uri="{FF2B5EF4-FFF2-40B4-BE49-F238E27FC236}">
                <a16:creationId xmlns:a16="http://schemas.microsoft.com/office/drawing/2014/main" id="{629D1DC0-749E-D55B-4D9A-3DA23BE410DE}"/>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20" name="Picture 19" descr="A green shark with black background&#10;&#10;AI-generated content may be incorrect.">
            <a:extLst>
              <a:ext uri="{FF2B5EF4-FFF2-40B4-BE49-F238E27FC236}">
                <a16:creationId xmlns:a16="http://schemas.microsoft.com/office/drawing/2014/main" id="{73698E64-732A-77A3-C968-675EAA995A04}"/>
              </a:ext>
            </a:extLst>
          </p:cNvPr>
          <p:cNvPicPr>
            <a:picLocks noChangeAspect="1"/>
          </p:cNvPicPr>
          <p:nvPr/>
        </p:nvPicPr>
        <p:blipFill>
          <a:blip r:embed="rId7">
            <a:extLst>
              <a:ext uri="{28A0092B-C50C-407E-A947-70E740481C1C}">
                <a14:useLocalDpi xmlns:a14="http://schemas.microsoft.com/office/drawing/2010/main"/>
              </a:ext>
            </a:extLst>
          </a:blip>
          <a:srcRect r="58790"/>
          <a:stretch>
            <a:fillRect/>
          </a:stretch>
        </p:blipFill>
        <p:spPr>
          <a:xfrm flipH="1">
            <a:off x="6288261" y="2461260"/>
            <a:ext cx="1524282" cy="1604325"/>
          </a:xfrm>
          <a:prstGeom prst="rect">
            <a:avLst/>
          </a:prstGeom>
        </p:spPr>
      </p:pic>
      <p:sp>
        <p:nvSpPr>
          <p:cNvPr id="2" name="TextBox 1">
            <a:extLst>
              <a:ext uri="{FF2B5EF4-FFF2-40B4-BE49-F238E27FC236}">
                <a16:creationId xmlns:a16="http://schemas.microsoft.com/office/drawing/2014/main" id="{6EC4F92E-89BA-86FF-A583-7AA220ED2BE9}"/>
              </a:ext>
            </a:extLst>
          </p:cNvPr>
          <p:cNvSpPr txBox="1"/>
          <p:nvPr/>
        </p:nvSpPr>
        <p:spPr>
          <a:xfrm>
            <a:off x="1017725" y="4778482"/>
            <a:ext cx="1481431" cy="400110"/>
          </a:xfrm>
          <a:prstGeom prst="rect">
            <a:avLst/>
          </a:prstGeom>
          <a:noFill/>
        </p:spPr>
        <p:txBody>
          <a:bodyPr wrap="none" rtlCol="0">
            <a:spAutoFit/>
          </a:bodyPr>
          <a:lstStyle/>
          <a:p>
            <a:r>
              <a:rPr lang="en-US" sz="2000" dirty="0">
                <a:solidFill>
                  <a:srgbClr val="51C361"/>
                </a:solidFill>
                <a:latin typeface="Calibri" panose="020F0502020204030204" pitchFamily="34" charset="0"/>
                <a:cs typeface="Poppins Medium" panose="00000600000000000000" pitchFamily="2" charset="0"/>
              </a:rPr>
              <a:t>Introduction</a:t>
            </a:r>
          </a:p>
        </p:txBody>
      </p:sp>
    </p:spTree>
    <p:extLst>
      <p:ext uri="{BB962C8B-B14F-4D97-AF65-F5344CB8AC3E}">
        <p14:creationId xmlns:p14="http://schemas.microsoft.com/office/powerpoint/2010/main" val="24930235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DF64A7A-2FA6-E2D3-EB9C-DCBB322391F8}"/>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34C9144-EA12-0F86-8832-5EF6D52F3CEF}"/>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094" r="22105"/>
          <a:stretch>
            <a:fillRect/>
          </a:stretch>
        </p:blipFill>
        <p:spPr>
          <a:xfrm>
            <a:off x="6288262" y="1026886"/>
            <a:ext cx="4612210" cy="4804228"/>
          </a:xfrm>
          <a:blipFill>
            <a:blip r:embed="rId4" cstate="screen">
              <a:extLst>
                <a:ext uri="{28A0092B-C50C-407E-A947-70E740481C1C}">
                  <a14:useLocalDpi xmlns:a14="http://schemas.microsoft.com/office/drawing/2010/main"/>
                </a:ext>
              </a:extLst>
            </a:blip>
            <a:stretch>
              <a:fillRect/>
            </a:stretch>
          </a:blipFill>
        </p:spPr>
      </p:pic>
      <p:sp>
        <p:nvSpPr>
          <p:cNvPr id="4" name="TextBox 3">
            <a:extLst>
              <a:ext uri="{FF2B5EF4-FFF2-40B4-BE49-F238E27FC236}">
                <a16:creationId xmlns:a16="http://schemas.microsoft.com/office/drawing/2014/main" id="{ADB682E7-DBC9-F756-AAF2-F4922C76EEF6}"/>
              </a:ext>
            </a:extLst>
          </p:cNvPr>
          <p:cNvSpPr txBox="1"/>
          <p:nvPr/>
        </p:nvSpPr>
        <p:spPr>
          <a:xfrm>
            <a:off x="914433" y="2203524"/>
            <a:ext cx="5048681" cy="1641988"/>
          </a:xfrm>
          <a:prstGeom prst="rect">
            <a:avLst/>
          </a:prstGeom>
          <a:noFill/>
        </p:spPr>
        <p:txBody>
          <a:bodyPr wrap="square" rtlCol="0">
            <a:spAutoFit/>
          </a:bodyPr>
          <a:lstStyle/>
          <a:p>
            <a:pPr>
              <a:lnSpc>
                <a:spcPts val="6000"/>
              </a:lnSpc>
            </a:pPr>
            <a:r>
              <a:rPr lang="en-US" sz="6000" b="1" dirty="0">
                <a:latin typeface="Calibri" panose="020F0502020204030204" pitchFamily="34" charset="0"/>
                <a:ea typeface="Roboto Medium" panose="02000000000000000000" pitchFamily="2" charset="0"/>
                <a:cs typeface="Poppins SemiBold" panose="00000700000000000000" pitchFamily="2" charset="0"/>
              </a:rPr>
              <a:t>Imagining </a:t>
            </a:r>
            <a:br>
              <a:rPr lang="en-US" sz="6000" b="1" dirty="0">
                <a:latin typeface="Calibri" panose="020F0502020204030204" pitchFamily="34" charset="0"/>
                <a:ea typeface="Roboto Medium" panose="02000000000000000000" pitchFamily="2" charset="0"/>
                <a:cs typeface="Poppins SemiBold" panose="00000700000000000000" pitchFamily="2" charset="0"/>
              </a:rPr>
            </a:br>
            <a:r>
              <a:rPr lang="en-US" sz="6000" b="1" dirty="0">
                <a:latin typeface="Calibri" panose="020F0502020204030204" pitchFamily="34" charset="0"/>
                <a:ea typeface="Roboto Medium" panose="02000000000000000000" pitchFamily="2" charset="0"/>
                <a:cs typeface="Poppins SemiBold" panose="00000700000000000000" pitchFamily="2" charset="0"/>
              </a:rPr>
              <a:t>AI Futures</a:t>
            </a:r>
          </a:p>
        </p:txBody>
      </p:sp>
      <p:sp>
        <p:nvSpPr>
          <p:cNvPr id="9" name="TextBox 8">
            <a:extLst>
              <a:ext uri="{FF2B5EF4-FFF2-40B4-BE49-F238E27FC236}">
                <a16:creationId xmlns:a16="http://schemas.microsoft.com/office/drawing/2014/main" id="{39CBFC14-9E94-0C6B-F9AD-84C48ADA8518}"/>
              </a:ext>
            </a:extLst>
          </p:cNvPr>
          <p:cNvSpPr txBox="1"/>
          <p:nvPr/>
        </p:nvSpPr>
        <p:spPr>
          <a:xfrm>
            <a:off x="1017725" y="4778481"/>
            <a:ext cx="1706686" cy="707886"/>
          </a:xfrm>
          <a:prstGeom prst="rect">
            <a:avLst/>
          </a:prstGeom>
          <a:noFill/>
        </p:spPr>
        <p:txBody>
          <a:bodyPr wrap="square" rtlCol="0">
            <a:spAutoFit/>
          </a:bodyPr>
          <a:lstStyle/>
          <a:p>
            <a:r>
              <a:rPr lang="en-US" sz="2000" dirty="0">
                <a:solidFill>
                  <a:schemeClr val="accent3"/>
                </a:solidFill>
                <a:latin typeface="Calibri" panose="020F0502020204030204" pitchFamily="34" charset="0"/>
                <a:cs typeface="Poppins Medium" panose="00000600000000000000" pitchFamily="2" charset="0"/>
              </a:rPr>
              <a:t>Activity 2: </a:t>
            </a:r>
            <a:r>
              <a:rPr lang="en-US" sz="2000" dirty="0">
                <a:latin typeface="Calibri" panose="020F0502020204030204" pitchFamily="34" charset="0"/>
                <a:cs typeface="Poppins Medium" panose="00000600000000000000" pitchFamily="2" charset="0"/>
              </a:rPr>
              <a:t>AI in the present</a:t>
            </a:r>
          </a:p>
        </p:txBody>
      </p:sp>
      <p:cxnSp>
        <p:nvCxnSpPr>
          <p:cNvPr id="14" name="Straight Connector 13">
            <a:extLst>
              <a:ext uri="{FF2B5EF4-FFF2-40B4-BE49-F238E27FC236}">
                <a16:creationId xmlns:a16="http://schemas.microsoft.com/office/drawing/2014/main" id="{CF982270-C500-23C9-7EEE-02D50C0E9F86}"/>
              </a:ext>
            </a:extLst>
          </p:cNvPr>
          <p:cNvCxnSpPr>
            <a:cxnSpLocks/>
          </p:cNvCxnSpPr>
          <p:nvPr/>
        </p:nvCxnSpPr>
        <p:spPr>
          <a:xfrm>
            <a:off x="1017725" y="4654476"/>
            <a:ext cx="45280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3DAC17C-D9E8-EC54-4EF2-7C5A868FE075}"/>
              </a:ext>
            </a:extLst>
          </p:cNvPr>
          <p:cNvSpPr/>
          <p:nvPr/>
        </p:nvSpPr>
        <p:spPr>
          <a:xfrm>
            <a:off x="2886294" y="4778482"/>
            <a:ext cx="2770238" cy="760978"/>
          </a:xfrm>
          <a:prstGeom prst="rect">
            <a:avLst/>
          </a:prstGeom>
        </p:spPr>
        <p:txBody>
          <a:bodyPr wrap="square">
            <a:spAutoFit/>
          </a:bodyPr>
          <a:lstStyle/>
          <a:p>
            <a:pPr>
              <a:lnSpc>
                <a:spcPct val="150000"/>
              </a:lnSpc>
            </a:pPr>
            <a:r>
              <a:rPr lang="en-GB" sz="1000" dirty="0">
                <a:solidFill>
                  <a:srgbClr val="474747"/>
                </a:solidFill>
                <a:latin typeface="Calibri" panose="020F0502020204030204" pitchFamily="34" charset="0"/>
              </a:rPr>
              <a:t>AI is taking the world by storm with many more applications being </a:t>
            </a:r>
            <a:r>
              <a:rPr lang="en-GB" sz="1000" b="1" dirty="0">
                <a:solidFill>
                  <a:srgbClr val="474747"/>
                </a:solidFill>
                <a:latin typeface="Calibri" panose="020F0502020204030204" pitchFamily="34" charset="0"/>
              </a:rPr>
              <a:t>developed every month.</a:t>
            </a:r>
            <a:r>
              <a:rPr lang="en-GB" sz="1000" dirty="0">
                <a:solidFill>
                  <a:srgbClr val="474747"/>
                </a:solidFill>
                <a:latin typeface="Calibri" panose="020F0502020204030204" pitchFamily="34" charset="0"/>
              </a:rPr>
              <a:t> Let's drop in on some </a:t>
            </a:r>
            <a:r>
              <a:rPr lang="en-GB" sz="1000" b="1" dirty="0">
                <a:latin typeface="Calibri" panose="020F0502020204030204" pitchFamily="34" charset="0"/>
              </a:rPr>
              <a:t>AI applications </a:t>
            </a:r>
            <a:r>
              <a:rPr lang="en-GB" sz="1000" dirty="0">
                <a:solidFill>
                  <a:srgbClr val="474747"/>
                </a:solidFill>
                <a:latin typeface="Calibri" panose="020F0502020204030204" pitchFamily="34" charset="0"/>
              </a:rPr>
              <a:t>now being used.</a:t>
            </a:r>
            <a:endParaRPr lang="en-US" sz="1000" b="1" dirty="0">
              <a:latin typeface="Calibri" panose="020F0502020204030204" pitchFamily="34" charset="0"/>
              <a:cs typeface="Poppins" panose="00000500000000000000" pitchFamily="2" charset="0"/>
            </a:endParaRPr>
          </a:p>
        </p:txBody>
      </p:sp>
      <p:sp>
        <p:nvSpPr>
          <p:cNvPr id="19" name="TextBox 18">
            <a:extLst>
              <a:ext uri="{FF2B5EF4-FFF2-40B4-BE49-F238E27FC236}">
                <a16:creationId xmlns:a16="http://schemas.microsoft.com/office/drawing/2014/main" id="{629D1DC0-749E-D55B-4D9A-3DA23BE410DE}"/>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8" name="Picture 7">
            <a:extLst>
              <a:ext uri="{FF2B5EF4-FFF2-40B4-BE49-F238E27FC236}">
                <a16:creationId xmlns:a16="http://schemas.microsoft.com/office/drawing/2014/main" id="{DB3C93B4-51A0-A6AC-3CD8-76E5BBB93A0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10800000">
            <a:off x="914433" y="938792"/>
            <a:ext cx="1971859" cy="1149279"/>
          </a:xfrm>
          <a:prstGeom prst="rect">
            <a:avLst/>
          </a:prstGeom>
        </p:spPr>
      </p:pic>
    </p:spTree>
    <p:extLst>
      <p:ext uri="{BB962C8B-B14F-4D97-AF65-F5344CB8AC3E}">
        <p14:creationId xmlns:p14="http://schemas.microsoft.com/office/powerpoint/2010/main" val="8225403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FB1565-871B-F70B-B4A3-14A308ECB797}"/>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9" name="Picture Placeholder 5">
            <a:extLst>
              <a:ext uri="{FF2B5EF4-FFF2-40B4-BE49-F238E27FC236}">
                <a16:creationId xmlns:a16="http://schemas.microsoft.com/office/drawing/2014/main" id="{26C795AF-A6B0-63F4-19D1-672C9569167F}"/>
              </a:ext>
            </a:extLst>
          </p:cNvPr>
          <p:cNvPicPr>
            <a:picLocks noChangeAspect="1"/>
          </p:cNvPicPr>
          <p:nvPr/>
        </p:nvPicPr>
        <p:blipFill>
          <a:blip r:embed="rId2">
            <a:extLst>
              <a:ext uri="{28A0092B-C50C-407E-A947-70E740481C1C}">
                <a14:useLocalDpi xmlns:a14="http://schemas.microsoft.com/office/drawing/2010/main" val="0"/>
              </a:ext>
            </a:extLst>
          </a:blip>
          <a:srcRect l="59225" t="20658" r="142" b="4099"/>
          <a:stretch>
            <a:fillRect/>
          </a:stretch>
        </p:blipFill>
        <p:spPr>
          <a:xfrm>
            <a:off x="991153" y="1026887"/>
            <a:ext cx="4613710" cy="4804228"/>
          </a:xfrm>
          <a:prstGeom prst="rect">
            <a:avLst/>
          </a:prstGeom>
          <a:blipFill>
            <a:blip r:embed="rId3" cstate="screen">
              <a:extLst>
                <a:ext uri="{28A0092B-C50C-407E-A947-70E740481C1C}">
                  <a14:useLocalDpi xmlns:a14="http://schemas.microsoft.com/office/drawing/2010/main"/>
                </a:ext>
              </a:extLst>
            </a:blip>
            <a:stretch>
              <a:fillRect/>
            </a:stretch>
          </a:blipFill>
        </p:spPr>
      </p:pic>
      <p:pic>
        <p:nvPicPr>
          <p:cNvPr id="5" name="Picture 4">
            <a:extLst>
              <a:ext uri="{FF2B5EF4-FFF2-40B4-BE49-F238E27FC236}">
                <a16:creationId xmlns:a16="http://schemas.microsoft.com/office/drawing/2014/main" id="{5E1F841D-0926-D625-B4A8-B08AE989663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0800000">
            <a:off x="7269816" y="984995"/>
            <a:ext cx="1971859" cy="1149279"/>
          </a:xfrm>
          <a:prstGeom prst="rect">
            <a:avLst/>
          </a:prstGeom>
        </p:spPr>
      </p:pic>
      <p:pic>
        <p:nvPicPr>
          <p:cNvPr id="4" name="Picture Placeholder 2">
            <a:extLst>
              <a:ext uri="{FF2B5EF4-FFF2-40B4-BE49-F238E27FC236}">
                <a16:creationId xmlns:a16="http://schemas.microsoft.com/office/drawing/2014/main" id="{1E9A712F-6360-9FD5-B519-F972EF2A0CB3}"/>
              </a:ext>
            </a:extLst>
          </p:cNvPr>
          <p:cNvPicPr>
            <a:picLocks noChangeAspect="1"/>
          </p:cNvPicPr>
          <p:nvPr/>
        </p:nvPicPr>
        <p:blipFill>
          <a:blip r:embed="rId5">
            <a:extLst>
              <a:ext uri="{28A0092B-C50C-407E-A947-70E740481C1C}">
                <a14:useLocalDpi xmlns:a14="http://schemas.microsoft.com/office/drawing/2010/main" val="0"/>
              </a:ext>
            </a:extLst>
          </a:blip>
          <a:srcRect l="4322" r="4322"/>
          <a:stretch/>
        </p:blipFill>
        <p:spPr>
          <a:xfrm>
            <a:off x="1265274" y="1778481"/>
            <a:ext cx="5321865" cy="3301037"/>
          </a:xfrm>
          <a:prstGeom prst="rect">
            <a:avLst/>
          </a:prstGeom>
        </p:spPr>
      </p:pic>
      <p:grpSp>
        <p:nvGrpSpPr>
          <p:cNvPr id="6" name="Group 5">
            <a:extLst>
              <a:ext uri="{FF2B5EF4-FFF2-40B4-BE49-F238E27FC236}">
                <a16:creationId xmlns:a16="http://schemas.microsoft.com/office/drawing/2014/main" id="{BC0ABE3D-F9FB-5BCE-8B53-433C4A854D0B}"/>
              </a:ext>
            </a:extLst>
          </p:cNvPr>
          <p:cNvGrpSpPr>
            <a:grpSpLocks/>
          </p:cNvGrpSpPr>
          <p:nvPr/>
        </p:nvGrpSpPr>
        <p:grpSpPr>
          <a:xfrm>
            <a:off x="5803000" y="4475630"/>
            <a:ext cx="784139" cy="603888"/>
            <a:chOff x="2632306" y="2948239"/>
            <a:chExt cx="841772" cy="689810"/>
          </a:xfrm>
        </p:grpSpPr>
        <p:sp>
          <p:nvSpPr>
            <p:cNvPr id="7" name="Rectangle 6">
              <a:extLst>
                <a:ext uri="{FF2B5EF4-FFF2-40B4-BE49-F238E27FC236}">
                  <a16:creationId xmlns:a16="http://schemas.microsoft.com/office/drawing/2014/main" id="{10C9DBC7-3FE1-A1CC-CD51-717BB8958D8D}"/>
                </a:ext>
              </a:extLst>
            </p:cNvPr>
            <p:cNvSpPr>
              <a:spLocks/>
            </p:cNvSpPr>
            <p:nvPr/>
          </p:nvSpPr>
          <p:spPr>
            <a:xfrm>
              <a:off x="2632306" y="2948239"/>
              <a:ext cx="841772" cy="6898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 name="Graphic 60">
              <a:extLst>
                <a:ext uri="{FF2B5EF4-FFF2-40B4-BE49-F238E27FC236}">
                  <a16:creationId xmlns:a16="http://schemas.microsoft.com/office/drawing/2014/main" id="{F3F4742D-64F5-61A7-2FD0-99E7052EF57E}"/>
                </a:ext>
              </a:extLst>
            </p:cNvPr>
            <p:cNvSpPr>
              <a:spLocks/>
            </p:cNvSpPr>
            <p:nvPr/>
          </p:nvSpPr>
          <p:spPr>
            <a:xfrm>
              <a:off x="2959805" y="3095121"/>
              <a:ext cx="258023" cy="393179"/>
            </a:xfrm>
            <a:custGeom>
              <a:avLst/>
              <a:gdLst>
                <a:gd name="connsiteX0" fmla="*/ 0 w 258023"/>
                <a:gd name="connsiteY0" fmla="*/ 0 h 393179"/>
                <a:gd name="connsiteX1" fmla="*/ 258024 w 258023"/>
                <a:gd name="connsiteY1" fmla="*/ 196590 h 393179"/>
                <a:gd name="connsiteX2" fmla="*/ 0 w 258023"/>
                <a:gd name="connsiteY2" fmla="*/ 393179 h 393179"/>
                <a:gd name="connsiteX3" fmla="*/ 0 w 258023"/>
                <a:gd name="connsiteY3" fmla="*/ 0 h 393179"/>
              </a:gdLst>
              <a:ahLst/>
              <a:cxnLst>
                <a:cxn ang="0">
                  <a:pos x="connsiteX0" y="connsiteY0"/>
                </a:cxn>
                <a:cxn ang="0">
                  <a:pos x="connsiteX1" y="connsiteY1"/>
                </a:cxn>
                <a:cxn ang="0">
                  <a:pos x="connsiteX2" y="connsiteY2"/>
                </a:cxn>
                <a:cxn ang="0">
                  <a:pos x="connsiteX3" y="connsiteY3"/>
                </a:cxn>
              </a:cxnLst>
              <a:rect l="l" t="t" r="r" b="b"/>
              <a:pathLst>
                <a:path w="258023" h="393179">
                  <a:moveTo>
                    <a:pt x="0" y="0"/>
                  </a:moveTo>
                  <a:lnTo>
                    <a:pt x="258024" y="196590"/>
                  </a:lnTo>
                  <a:lnTo>
                    <a:pt x="0" y="393179"/>
                  </a:lnTo>
                  <a:lnTo>
                    <a:pt x="0" y="0"/>
                  </a:lnTo>
                  <a:close/>
                </a:path>
              </a:pathLst>
            </a:custGeom>
            <a:solidFill>
              <a:schemeClr val="bg1"/>
            </a:solidFill>
            <a:ln w="6102" cap="flat">
              <a:noFill/>
              <a:prstDash val="solid"/>
              <a:miter/>
            </a:ln>
          </p:spPr>
          <p:txBody>
            <a:bodyPr rtlCol="0" anchor="ctr"/>
            <a:lstStyle/>
            <a:p>
              <a:endParaRPr lang="en-US" dirty="0">
                <a:latin typeface="Calibri" panose="020F0502020204030204" pitchFamily="34" charset="0"/>
              </a:endParaRPr>
            </a:p>
          </p:txBody>
        </p:sp>
      </p:grpSp>
      <p:sp>
        <p:nvSpPr>
          <p:cNvPr id="11" name="Freeform: Shape 38">
            <a:extLst>
              <a:ext uri="{FF2B5EF4-FFF2-40B4-BE49-F238E27FC236}">
                <a16:creationId xmlns:a16="http://schemas.microsoft.com/office/drawing/2014/main" id="{E206F255-232E-8142-2D4F-7D8AA77FB4BC}"/>
              </a:ext>
            </a:extLst>
          </p:cNvPr>
          <p:cNvSpPr/>
          <p:nvPr/>
        </p:nvSpPr>
        <p:spPr>
          <a:xfrm rot="10800000">
            <a:off x="7277268" y="5592151"/>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tx1"/>
          </a:solidFill>
          <a:ln w="9525" cap="flat">
            <a:noFill/>
            <a:prstDash val="solid"/>
            <a:miter/>
          </a:ln>
        </p:spPr>
        <p:txBody>
          <a:bodyPr rtlCol="0" anchor="ctr"/>
          <a:lstStyle/>
          <a:p>
            <a:endParaRPr lang="en-US" dirty="0">
              <a:solidFill>
                <a:schemeClr val="bg1"/>
              </a:solidFill>
              <a:latin typeface="Calibri" panose="020F0502020204030204" pitchFamily="34" charset="0"/>
            </a:endParaRPr>
          </a:p>
        </p:txBody>
      </p:sp>
      <p:sp>
        <p:nvSpPr>
          <p:cNvPr id="12" name="TextBox 11">
            <a:extLst>
              <a:ext uri="{FF2B5EF4-FFF2-40B4-BE49-F238E27FC236}">
                <a16:creationId xmlns:a16="http://schemas.microsoft.com/office/drawing/2014/main" id="{2823E29F-B49C-C651-2253-B0B5BE4415A9}"/>
              </a:ext>
            </a:extLst>
          </p:cNvPr>
          <p:cNvSpPr txBox="1"/>
          <p:nvPr/>
        </p:nvSpPr>
        <p:spPr>
          <a:xfrm>
            <a:off x="7884901" y="5621749"/>
            <a:ext cx="3598207" cy="246221"/>
          </a:xfrm>
          <a:prstGeom prst="rect">
            <a:avLst/>
          </a:prstGeom>
          <a:noFill/>
        </p:spPr>
        <p:txBody>
          <a:bodyPr wrap="square" rtlCol="0">
            <a:spAutoFit/>
          </a:bodyPr>
          <a:lstStyle/>
          <a:p>
            <a:r>
              <a:rPr lang="en-US" sz="1000" kern="0" spc="50" dirty="0">
                <a:latin typeface="Calibri" panose="020F0502020204030204" pitchFamily="34" charset="0"/>
                <a:ea typeface="Open Sans" panose="020B0606030504020204" pitchFamily="34" charset="0"/>
                <a:cs typeface="Poppins SemiBold" panose="00000700000000000000" pitchFamily="2" charset="0"/>
              </a:rPr>
              <a:t>2 MINS: </a:t>
            </a:r>
            <a:r>
              <a:rPr lang="en-US" sz="1000" b="1"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rPr>
              <a:t>Imagining AI Futures - Current Applications 2025</a:t>
            </a:r>
          </a:p>
        </p:txBody>
      </p:sp>
      <p:sp>
        <p:nvSpPr>
          <p:cNvPr id="17" name="TextBox 16">
            <a:extLst>
              <a:ext uri="{FF2B5EF4-FFF2-40B4-BE49-F238E27FC236}">
                <a16:creationId xmlns:a16="http://schemas.microsoft.com/office/drawing/2014/main" id="{AFDDA3EF-5F39-7554-D0FE-EC41EED4F698}"/>
              </a:ext>
            </a:extLst>
          </p:cNvPr>
          <p:cNvSpPr txBox="1"/>
          <p:nvPr/>
        </p:nvSpPr>
        <p:spPr>
          <a:xfrm>
            <a:off x="7269816" y="2290981"/>
            <a:ext cx="974947" cy="400110"/>
          </a:xfrm>
          <a:prstGeom prst="rect">
            <a:avLst/>
          </a:prstGeom>
          <a:noFill/>
        </p:spPr>
        <p:txBody>
          <a:bodyPr wrap="none" rtlCol="0">
            <a:spAutoFit/>
          </a:bodyPr>
          <a:lstStyle/>
          <a:p>
            <a:r>
              <a:rPr lang="en-US" sz="2000" dirty="0">
                <a:solidFill>
                  <a:schemeClr val="accent3"/>
                </a:solidFill>
                <a:latin typeface="Calibri" panose="020F0502020204030204" pitchFamily="34" charset="0"/>
                <a:cs typeface="Poppins Medium" panose="00000600000000000000" pitchFamily="2" charset="0"/>
              </a:rPr>
              <a:t>Video 1</a:t>
            </a:r>
          </a:p>
        </p:txBody>
      </p:sp>
      <p:sp>
        <p:nvSpPr>
          <p:cNvPr id="18" name="Rectangle 17">
            <a:extLst>
              <a:ext uri="{FF2B5EF4-FFF2-40B4-BE49-F238E27FC236}">
                <a16:creationId xmlns:a16="http://schemas.microsoft.com/office/drawing/2014/main" id="{730B4882-199B-D760-10D9-6E3839642B15}"/>
              </a:ext>
            </a:extLst>
          </p:cNvPr>
          <p:cNvSpPr/>
          <p:nvPr/>
        </p:nvSpPr>
        <p:spPr>
          <a:xfrm>
            <a:off x="7269816" y="2838625"/>
            <a:ext cx="2770238" cy="1453475"/>
          </a:xfrm>
          <a:prstGeom prst="rect">
            <a:avLst/>
          </a:prstGeom>
        </p:spPr>
        <p:txBody>
          <a:bodyPr wrap="square">
            <a:spAutoFit/>
          </a:bodyPr>
          <a:lstStyle/>
          <a:p>
            <a:pPr>
              <a:lnSpc>
                <a:spcPct val="150000"/>
              </a:lnSpc>
            </a:pPr>
            <a:r>
              <a:rPr lang="en-GB" sz="1000" dirty="0">
                <a:solidFill>
                  <a:srgbClr val="474747"/>
                </a:solidFill>
                <a:latin typeface="Calibri" panose="020F0502020204030204" pitchFamily="34" charset="0"/>
              </a:rPr>
              <a:t>AI is taking the world by storm with many more applications being </a:t>
            </a:r>
            <a:r>
              <a:rPr lang="en-GB" sz="1000" b="1" dirty="0">
                <a:solidFill>
                  <a:srgbClr val="474747"/>
                </a:solidFill>
                <a:latin typeface="Calibri" panose="020F0502020204030204" pitchFamily="34" charset="0"/>
              </a:rPr>
              <a:t>developed every month.</a:t>
            </a:r>
            <a:r>
              <a:rPr lang="en-GB" sz="1000" dirty="0">
                <a:solidFill>
                  <a:srgbClr val="474747"/>
                </a:solidFill>
                <a:latin typeface="Calibri" panose="020F0502020204030204" pitchFamily="34" charset="0"/>
              </a:rPr>
              <a:t> Let's drop in on some </a:t>
            </a:r>
            <a:r>
              <a:rPr lang="en-GB" sz="1000" b="1" dirty="0">
                <a:latin typeface="Calibri" panose="020F0502020204030204" pitchFamily="34" charset="0"/>
              </a:rPr>
              <a:t>AI applications </a:t>
            </a:r>
            <a:r>
              <a:rPr lang="en-GB" sz="1000" dirty="0">
                <a:solidFill>
                  <a:srgbClr val="474747"/>
                </a:solidFill>
                <a:latin typeface="Calibri" panose="020F0502020204030204" pitchFamily="34" charset="0"/>
              </a:rPr>
              <a:t>now being used.</a:t>
            </a:r>
          </a:p>
          <a:p>
            <a:pPr>
              <a:lnSpc>
                <a:spcPct val="150000"/>
              </a:lnSpc>
            </a:pPr>
            <a:endParaRPr lang="en-GB" sz="1000" b="1" dirty="0">
              <a:solidFill>
                <a:srgbClr val="474747"/>
              </a:solidFill>
              <a:latin typeface="Calibri" panose="020F0502020204030204" pitchFamily="34" charset="0"/>
              <a:cs typeface="Poppins" panose="00000500000000000000" pitchFamily="2" charset="0"/>
            </a:endParaRPr>
          </a:p>
          <a:p>
            <a:pPr>
              <a:lnSpc>
                <a:spcPct val="150000"/>
              </a:lnSpc>
            </a:pPr>
            <a:r>
              <a:rPr lang="en-US" sz="1000" b="1" dirty="0">
                <a:solidFill>
                  <a:srgbClr val="51C361"/>
                </a:solidFill>
                <a:latin typeface="Calibri" panose="020F0502020204030204" pitchFamily="34" charset="0"/>
                <a:cs typeface="Poppins" panose="00000500000000000000" pitchFamily="2" charset="0"/>
              </a:rPr>
              <a:t>https://</a:t>
            </a:r>
            <a:r>
              <a:rPr lang="en-US" sz="1000" b="1" dirty="0" err="1">
                <a:solidFill>
                  <a:srgbClr val="51C361"/>
                </a:solidFill>
                <a:latin typeface="Calibri" panose="020F0502020204030204" pitchFamily="34" charset="0"/>
                <a:cs typeface="Poppins" panose="00000500000000000000" pitchFamily="2" charset="0"/>
              </a:rPr>
              <a:t>media.ed.ac.uk</a:t>
            </a:r>
            <a:r>
              <a:rPr lang="en-US" sz="1000" b="1" dirty="0">
                <a:solidFill>
                  <a:srgbClr val="51C361"/>
                </a:solidFill>
                <a:latin typeface="Calibri" panose="020F0502020204030204" pitchFamily="34" charset="0"/>
                <a:cs typeface="Poppins" panose="00000500000000000000" pitchFamily="2" charset="0"/>
              </a:rPr>
              <a:t>/media/t/1_khy4jmf8 </a:t>
            </a:r>
          </a:p>
          <a:p>
            <a:pPr>
              <a:lnSpc>
                <a:spcPct val="150000"/>
              </a:lnSpc>
            </a:pPr>
            <a:endParaRPr lang="en-US" sz="1000" b="1" dirty="0">
              <a:latin typeface="Calibri" panose="020F0502020204030204" pitchFamily="34" charset="0"/>
              <a:cs typeface="Poppins" panose="00000500000000000000" pitchFamily="2" charset="0"/>
            </a:endParaRPr>
          </a:p>
        </p:txBody>
      </p:sp>
      <p:sp>
        <p:nvSpPr>
          <p:cNvPr id="19" name="TextBox 18">
            <a:extLst>
              <a:ext uri="{FF2B5EF4-FFF2-40B4-BE49-F238E27FC236}">
                <a16:creationId xmlns:a16="http://schemas.microsoft.com/office/drawing/2014/main" id="{F78AFF8C-0C24-48D5-0734-F8A2A2D886F8}"/>
              </a:ext>
            </a:extLst>
          </p:cNvPr>
          <p:cNvSpPr txBox="1"/>
          <p:nvPr/>
        </p:nvSpPr>
        <p:spPr>
          <a:xfrm>
            <a:off x="331171" y="6430629"/>
            <a:ext cx="1875578" cy="276999"/>
          </a:xfrm>
          <a:prstGeom prst="rect">
            <a:avLst/>
          </a:prstGeom>
          <a:noFill/>
        </p:spPr>
        <p:txBody>
          <a:bodyPr wrap="none" rtlCol="0">
            <a:spAutoFit/>
          </a:bodyPr>
          <a:lstStyle/>
          <a:p>
            <a:r>
              <a:rPr lang="en-US" sz="1200" dirty="0">
                <a:solidFill>
                  <a:schemeClr val="accent3"/>
                </a:solidFill>
                <a:latin typeface="Calibri" panose="020F0502020204030204" pitchFamily="34" charset="0"/>
                <a:cs typeface="Poppins Medium" panose="00000600000000000000" pitchFamily="2" charset="0"/>
              </a:rPr>
              <a:t>Activity 2: </a:t>
            </a:r>
            <a:r>
              <a:rPr lang="en-US" sz="1200" dirty="0">
                <a:latin typeface="Calibri" panose="020F0502020204030204" pitchFamily="34" charset="0"/>
                <a:cs typeface="Poppins Medium" panose="00000600000000000000" pitchFamily="2" charset="0"/>
              </a:rPr>
              <a:t>AI in the present</a:t>
            </a:r>
          </a:p>
        </p:txBody>
      </p:sp>
    </p:spTree>
    <p:extLst>
      <p:ext uri="{BB962C8B-B14F-4D97-AF65-F5344CB8AC3E}">
        <p14:creationId xmlns:p14="http://schemas.microsoft.com/office/powerpoint/2010/main" val="3199693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5FB1565-871B-F70B-B4A3-14A308ECB797}"/>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9" name="Picture Placeholder 5">
            <a:extLst>
              <a:ext uri="{FF2B5EF4-FFF2-40B4-BE49-F238E27FC236}">
                <a16:creationId xmlns:a16="http://schemas.microsoft.com/office/drawing/2014/main" id="{26C795AF-A6B0-63F4-19D1-672C9569167F}"/>
              </a:ext>
            </a:extLst>
          </p:cNvPr>
          <p:cNvPicPr>
            <a:picLocks noChangeAspect="1"/>
          </p:cNvPicPr>
          <p:nvPr/>
        </p:nvPicPr>
        <p:blipFill>
          <a:blip r:embed="rId2">
            <a:extLst>
              <a:ext uri="{28A0092B-C50C-407E-A947-70E740481C1C}">
                <a14:useLocalDpi xmlns:a14="http://schemas.microsoft.com/office/drawing/2010/main" val="0"/>
              </a:ext>
            </a:extLst>
          </a:blip>
          <a:srcRect l="59225" t="20658" r="142" b="4099"/>
          <a:stretch>
            <a:fillRect/>
          </a:stretch>
        </p:blipFill>
        <p:spPr>
          <a:xfrm>
            <a:off x="991153" y="1026887"/>
            <a:ext cx="4613710" cy="4804228"/>
          </a:xfrm>
          <a:prstGeom prst="rect">
            <a:avLst/>
          </a:prstGeom>
          <a:blipFill>
            <a:blip r:embed="rId3" cstate="screen">
              <a:extLst>
                <a:ext uri="{28A0092B-C50C-407E-A947-70E740481C1C}">
                  <a14:useLocalDpi xmlns:a14="http://schemas.microsoft.com/office/drawing/2010/main"/>
                </a:ext>
              </a:extLst>
            </a:blip>
            <a:stretch>
              <a:fillRect/>
            </a:stretch>
          </a:blipFill>
        </p:spPr>
      </p:pic>
      <p:pic>
        <p:nvPicPr>
          <p:cNvPr id="5" name="Picture 4">
            <a:extLst>
              <a:ext uri="{FF2B5EF4-FFF2-40B4-BE49-F238E27FC236}">
                <a16:creationId xmlns:a16="http://schemas.microsoft.com/office/drawing/2014/main" id="{5E1F841D-0926-D625-B4A8-B08AE989663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0800000">
            <a:off x="7269816" y="984995"/>
            <a:ext cx="1971859" cy="1149279"/>
          </a:xfrm>
          <a:prstGeom prst="rect">
            <a:avLst/>
          </a:prstGeom>
        </p:spPr>
      </p:pic>
      <p:pic>
        <p:nvPicPr>
          <p:cNvPr id="4" name="Picture Placeholder 2">
            <a:extLst>
              <a:ext uri="{FF2B5EF4-FFF2-40B4-BE49-F238E27FC236}">
                <a16:creationId xmlns:a16="http://schemas.microsoft.com/office/drawing/2014/main" id="{1E9A712F-6360-9FD5-B519-F972EF2A0CB3}"/>
              </a:ext>
            </a:extLst>
          </p:cNvPr>
          <p:cNvPicPr>
            <a:picLocks noChangeAspect="1"/>
          </p:cNvPicPr>
          <p:nvPr/>
        </p:nvPicPr>
        <p:blipFill>
          <a:blip r:embed="rId5">
            <a:extLst>
              <a:ext uri="{28A0092B-C50C-407E-A947-70E740481C1C}">
                <a14:useLocalDpi xmlns:a14="http://schemas.microsoft.com/office/drawing/2010/main" val="0"/>
              </a:ext>
            </a:extLst>
          </a:blip>
          <a:srcRect l="4322" r="4322"/>
          <a:stretch/>
        </p:blipFill>
        <p:spPr>
          <a:xfrm>
            <a:off x="1265274" y="1778481"/>
            <a:ext cx="5321865" cy="3301037"/>
          </a:xfrm>
          <a:prstGeom prst="rect">
            <a:avLst/>
          </a:prstGeom>
        </p:spPr>
      </p:pic>
      <p:grpSp>
        <p:nvGrpSpPr>
          <p:cNvPr id="6" name="Group 5">
            <a:extLst>
              <a:ext uri="{FF2B5EF4-FFF2-40B4-BE49-F238E27FC236}">
                <a16:creationId xmlns:a16="http://schemas.microsoft.com/office/drawing/2014/main" id="{BC0ABE3D-F9FB-5BCE-8B53-433C4A854D0B}"/>
              </a:ext>
            </a:extLst>
          </p:cNvPr>
          <p:cNvGrpSpPr>
            <a:grpSpLocks/>
          </p:cNvGrpSpPr>
          <p:nvPr/>
        </p:nvGrpSpPr>
        <p:grpSpPr>
          <a:xfrm>
            <a:off x="5803000" y="4475630"/>
            <a:ext cx="784139" cy="603888"/>
            <a:chOff x="2632306" y="2948239"/>
            <a:chExt cx="841772" cy="689810"/>
          </a:xfrm>
        </p:grpSpPr>
        <p:sp>
          <p:nvSpPr>
            <p:cNvPr id="7" name="Rectangle 6">
              <a:extLst>
                <a:ext uri="{FF2B5EF4-FFF2-40B4-BE49-F238E27FC236}">
                  <a16:creationId xmlns:a16="http://schemas.microsoft.com/office/drawing/2014/main" id="{10C9DBC7-3FE1-A1CC-CD51-717BB8958D8D}"/>
                </a:ext>
              </a:extLst>
            </p:cNvPr>
            <p:cNvSpPr>
              <a:spLocks/>
            </p:cNvSpPr>
            <p:nvPr/>
          </p:nvSpPr>
          <p:spPr>
            <a:xfrm>
              <a:off x="2632306" y="2948239"/>
              <a:ext cx="841772" cy="6898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 name="Graphic 60">
              <a:extLst>
                <a:ext uri="{FF2B5EF4-FFF2-40B4-BE49-F238E27FC236}">
                  <a16:creationId xmlns:a16="http://schemas.microsoft.com/office/drawing/2014/main" id="{F3F4742D-64F5-61A7-2FD0-99E7052EF57E}"/>
                </a:ext>
              </a:extLst>
            </p:cNvPr>
            <p:cNvSpPr>
              <a:spLocks/>
            </p:cNvSpPr>
            <p:nvPr/>
          </p:nvSpPr>
          <p:spPr>
            <a:xfrm>
              <a:off x="2959805" y="3095121"/>
              <a:ext cx="258023" cy="393179"/>
            </a:xfrm>
            <a:custGeom>
              <a:avLst/>
              <a:gdLst>
                <a:gd name="connsiteX0" fmla="*/ 0 w 258023"/>
                <a:gd name="connsiteY0" fmla="*/ 0 h 393179"/>
                <a:gd name="connsiteX1" fmla="*/ 258024 w 258023"/>
                <a:gd name="connsiteY1" fmla="*/ 196590 h 393179"/>
                <a:gd name="connsiteX2" fmla="*/ 0 w 258023"/>
                <a:gd name="connsiteY2" fmla="*/ 393179 h 393179"/>
                <a:gd name="connsiteX3" fmla="*/ 0 w 258023"/>
                <a:gd name="connsiteY3" fmla="*/ 0 h 393179"/>
              </a:gdLst>
              <a:ahLst/>
              <a:cxnLst>
                <a:cxn ang="0">
                  <a:pos x="connsiteX0" y="connsiteY0"/>
                </a:cxn>
                <a:cxn ang="0">
                  <a:pos x="connsiteX1" y="connsiteY1"/>
                </a:cxn>
                <a:cxn ang="0">
                  <a:pos x="connsiteX2" y="connsiteY2"/>
                </a:cxn>
                <a:cxn ang="0">
                  <a:pos x="connsiteX3" y="connsiteY3"/>
                </a:cxn>
              </a:cxnLst>
              <a:rect l="l" t="t" r="r" b="b"/>
              <a:pathLst>
                <a:path w="258023" h="393179">
                  <a:moveTo>
                    <a:pt x="0" y="0"/>
                  </a:moveTo>
                  <a:lnTo>
                    <a:pt x="258024" y="196590"/>
                  </a:lnTo>
                  <a:lnTo>
                    <a:pt x="0" y="393179"/>
                  </a:lnTo>
                  <a:lnTo>
                    <a:pt x="0" y="0"/>
                  </a:lnTo>
                  <a:close/>
                </a:path>
              </a:pathLst>
            </a:custGeom>
            <a:solidFill>
              <a:schemeClr val="bg1"/>
            </a:solidFill>
            <a:ln w="6102" cap="flat">
              <a:noFill/>
              <a:prstDash val="solid"/>
              <a:miter/>
            </a:ln>
          </p:spPr>
          <p:txBody>
            <a:bodyPr rtlCol="0" anchor="ctr"/>
            <a:lstStyle/>
            <a:p>
              <a:endParaRPr lang="en-US" dirty="0">
                <a:latin typeface="Calibri" panose="020F0502020204030204" pitchFamily="34" charset="0"/>
              </a:endParaRPr>
            </a:p>
          </p:txBody>
        </p:sp>
      </p:grpSp>
      <p:sp>
        <p:nvSpPr>
          <p:cNvPr id="11" name="Freeform: Shape 38">
            <a:extLst>
              <a:ext uri="{FF2B5EF4-FFF2-40B4-BE49-F238E27FC236}">
                <a16:creationId xmlns:a16="http://schemas.microsoft.com/office/drawing/2014/main" id="{E206F255-232E-8142-2D4F-7D8AA77FB4BC}"/>
              </a:ext>
            </a:extLst>
          </p:cNvPr>
          <p:cNvSpPr/>
          <p:nvPr/>
        </p:nvSpPr>
        <p:spPr>
          <a:xfrm rot="10800000">
            <a:off x="7277268" y="5592151"/>
            <a:ext cx="432725" cy="276999"/>
          </a:xfrm>
          <a:custGeom>
            <a:avLst/>
            <a:gdLst>
              <a:gd name="connsiteX0" fmla="*/ 479812 w 482601"/>
              <a:gd name="connsiteY0" fmla="*/ 145549 h 304800"/>
              <a:gd name="connsiteX1" fmla="*/ 336937 w 482601"/>
              <a:gd name="connsiteY1" fmla="*/ 2674 h 304800"/>
              <a:gd name="connsiteX2" fmla="*/ 323469 w 482601"/>
              <a:gd name="connsiteY2" fmla="*/ 2908 h 304800"/>
              <a:gd name="connsiteX3" fmla="*/ 323469 w 482601"/>
              <a:gd name="connsiteY3" fmla="*/ 16142 h 304800"/>
              <a:gd name="connsiteX4" fmla="*/ 449923 w 482601"/>
              <a:gd name="connsiteY4" fmla="*/ 142596 h 304800"/>
              <a:gd name="connsiteX5" fmla="*/ 449856 w 482601"/>
              <a:gd name="connsiteY5" fmla="*/ 142758 h 304800"/>
              <a:gd name="connsiteX6" fmla="*/ 9525 w 482601"/>
              <a:gd name="connsiteY6" fmla="*/ 142758 h 304800"/>
              <a:gd name="connsiteX7" fmla="*/ 0 w 482601"/>
              <a:gd name="connsiteY7" fmla="*/ 152283 h 304800"/>
              <a:gd name="connsiteX8" fmla="*/ 9525 w 482601"/>
              <a:gd name="connsiteY8" fmla="*/ 161808 h 304800"/>
              <a:gd name="connsiteX9" fmla="*/ 449856 w 482601"/>
              <a:gd name="connsiteY9" fmla="*/ 161808 h 304800"/>
              <a:gd name="connsiteX10" fmla="*/ 449951 w 482601"/>
              <a:gd name="connsiteY10" fmla="*/ 161904 h 304800"/>
              <a:gd name="connsiteX11" fmla="*/ 449923 w 482601"/>
              <a:gd name="connsiteY11" fmla="*/ 161970 h 304800"/>
              <a:gd name="connsiteX12" fmla="*/ 323469 w 482601"/>
              <a:gd name="connsiteY12" fmla="*/ 288424 h 304800"/>
              <a:gd name="connsiteX13" fmla="*/ 323235 w 482601"/>
              <a:gd name="connsiteY13" fmla="*/ 301892 h 304800"/>
              <a:gd name="connsiteX14" fmla="*/ 336703 w 482601"/>
              <a:gd name="connsiteY14" fmla="*/ 302127 h 304800"/>
              <a:gd name="connsiteX15" fmla="*/ 336937 w 482601"/>
              <a:gd name="connsiteY15" fmla="*/ 301892 h 304800"/>
              <a:gd name="connsiteX16" fmla="*/ 479812 w 482601"/>
              <a:gd name="connsiteY16" fmla="*/ 159017 h 304800"/>
              <a:gd name="connsiteX17" fmla="*/ 479812 w 482601"/>
              <a:gd name="connsiteY17" fmla="*/ 145549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2601" h="304800">
                <a:moveTo>
                  <a:pt x="479812" y="145549"/>
                </a:moveTo>
                <a:lnTo>
                  <a:pt x="336937" y="2674"/>
                </a:lnTo>
                <a:cubicBezTo>
                  <a:pt x="333153" y="-981"/>
                  <a:pt x="327124" y="-876"/>
                  <a:pt x="323469" y="2908"/>
                </a:cubicBezTo>
                <a:cubicBezTo>
                  <a:pt x="319904" y="6599"/>
                  <a:pt x="319904" y="12451"/>
                  <a:pt x="323469" y="16142"/>
                </a:cubicBezTo>
                <a:lnTo>
                  <a:pt x="449923" y="142596"/>
                </a:lnTo>
                <a:cubicBezTo>
                  <a:pt x="450009" y="142682"/>
                  <a:pt x="449980" y="142758"/>
                  <a:pt x="449856" y="142758"/>
                </a:cubicBezTo>
                <a:lnTo>
                  <a:pt x="9525" y="142758"/>
                </a:lnTo>
                <a:cubicBezTo>
                  <a:pt x="4264" y="142758"/>
                  <a:pt x="0" y="147022"/>
                  <a:pt x="0" y="152283"/>
                </a:cubicBezTo>
                <a:cubicBezTo>
                  <a:pt x="0" y="157544"/>
                  <a:pt x="4264" y="161808"/>
                  <a:pt x="9525" y="161808"/>
                </a:cubicBezTo>
                <a:lnTo>
                  <a:pt x="449856" y="161808"/>
                </a:lnTo>
                <a:cubicBezTo>
                  <a:pt x="449909" y="161809"/>
                  <a:pt x="449951" y="161852"/>
                  <a:pt x="449951" y="161904"/>
                </a:cubicBezTo>
                <a:cubicBezTo>
                  <a:pt x="449950" y="161929"/>
                  <a:pt x="449940" y="161953"/>
                  <a:pt x="449923" y="161970"/>
                </a:cubicBezTo>
                <a:lnTo>
                  <a:pt x="323469" y="288424"/>
                </a:lnTo>
                <a:cubicBezTo>
                  <a:pt x="319685" y="292079"/>
                  <a:pt x="319580" y="298108"/>
                  <a:pt x="323235" y="301892"/>
                </a:cubicBezTo>
                <a:cubicBezTo>
                  <a:pt x="326889" y="305677"/>
                  <a:pt x="332920" y="305781"/>
                  <a:pt x="336703" y="302127"/>
                </a:cubicBezTo>
                <a:cubicBezTo>
                  <a:pt x="336783" y="302049"/>
                  <a:pt x="336861" y="301971"/>
                  <a:pt x="336937" y="301892"/>
                </a:cubicBezTo>
                <a:lnTo>
                  <a:pt x="479812" y="159017"/>
                </a:lnTo>
                <a:cubicBezTo>
                  <a:pt x="483531" y="155298"/>
                  <a:pt x="483531" y="149268"/>
                  <a:pt x="479812" y="145549"/>
                </a:cubicBezTo>
                <a:close/>
              </a:path>
            </a:pathLst>
          </a:custGeom>
          <a:solidFill>
            <a:schemeClr val="tx1"/>
          </a:solidFill>
          <a:ln w="9525" cap="flat">
            <a:noFill/>
            <a:prstDash val="solid"/>
            <a:miter/>
          </a:ln>
        </p:spPr>
        <p:txBody>
          <a:bodyPr rtlCol="0" anchor="ctr"/>
          <a:lstStyle/>
          <a:p>
            <a:endParaRPr lang="en-US" dirty="0">
              <a:solidFill>
                <a:schemeClr val="bg1"/>
              </a:solidFill>
              <a:latin typeface="Calibri" panose="020F0502020204030204" pitchFamily="34" charset="0"/>
            </a:endParaRPr>
          </a:p>
        </p:txBody>
      </p:sp>
      <p:sp>
        <p:nvSpPr>
          <p:cNvPr id="12" name="TextBox 11">
            <a:extLst>
              <a:ext uri="{FF2B5EF4-FFF2-40B4-BE49-F238E27FC236}">
                <a16:creationId xmlns:a16="http://schemas.microsoft.com/office/drawing/2014/main" id="{2823E29F-B49C-C651-2253-B0B5BE4415A9}"/>
              </a:ext>
            </a:extLst>
          </p:cNvPr>
          <p:cNvSpPr txBox="1"/>
          <p:nvPr/>
        </p:nvSpPr>
        <p:spPr>
          <a:xfrm>
            <a:off x="7884902" y="5530596"/>
            <a:ext cx="3315946" cy="400110"/>
          </a:xfrm>
          <a:prstGeom prst="rect">
            <a:avLst/>
          </a:prstGeom>
          <a:noFill/>
        </p:spPr>
        <p:txBody>
          <a:bodyPr wrap="square" rtlCol="0">
            <a:spAutoFit/>
          </a:bodyPr>
          <a:lstStyle/>
          <a:p>
            <a:r>
              <a:rPr lang="en-US" sz="1000" kern="0" spc="50" dirty="0">
                <a:latin typeface="Calibri" panose="020F0502020204030204" pitchFamily="34" charset="0"/>
                <a:ea typeface="Open Sans" panose="020B0606030504020204" pitchFamily="34" charset="0"/>
                <a:cs typeface="Poppins SemiBold" panose="00000700000000000000" pitchFamily="2" charset="0"/>
              </a:rPr>
              <a:t>2 MINS: </a:t>
            </a:r>
            <a:r>
              <a:rPr lang="en-US" sz="1000" b="1"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rPr>
              <a:t>Imagining AI Futures – More Complex Current Applications 2025</a:t>
            </a:r>
          </a:p>
        </p:txBody>
      </p:sp>
      <p:sp>
        <p:nvSpPr>
          <p:cNvPr id="17" name="TextBox 16">
            <a:extLst>
              <a:ext uri="{FF2B5EF4-FFF2-40B4-BE49-F238E27FC236}">
                <a16:creationId xmlns:a16="http://schemas.microsoft.com/office/drawing/2014/main" id="{AFDDA3EF-5F39-7554-D0FE-EC41EED4F698}"/>
              </a:ext>
            </a:extLst>
          </p:cNvPr>
          <p:cNvSpPr txBox="1"/>
          <p:nvPr/>
        </p:nvSpPr>
        <p:spPr>
          <a:xfrm>
            <a:off x="7269816" y="2290981"/>
            <a:ext cx="974947" cy="400110"/>
          </a:xfrm>
          <a:prstGeom prst="rect">
            <a:avLst/>
          </a:prstGeom>
          <a:noFill/>
        </p:spPr>
        <p:txBody>
          <a:bodyPr wrap="none" rtlCol="0">
            <a:spAutoFit/>
          </a:bodyPr>
          <a:lstStyle/>
          <a:p>
            <a:r>
              <a:rPr lang="en-US" sz="2000" dirty="0">
                <a:solidFill>
                  <a:schemeClr val="accent3"/>
                </a:solidFill>
                <a:latin typeface="Calibri" panose="020F0502020204030204" pitchFamily="34" charset="0"/>
                <a:cs typeface="Poppins Medium" panose="00000600000000000000" pitchFamily="2" charset="0"/>
              </a:rPr>
              <a:t>Video 2</a:t>
            </a:r>
          </a:p>
        </p:txBody>
      </p:sp>
      <p:sp>
        <p:nvSpPr>
          <p:cNvPr id="18" name="Rectangle 17">
            <a:extLst>
              <a:ext uri="{FF2B5EF4-FFF2-40B4-BE49-F238E27FC236}">
                <a16:creationId xmlns:a16="http://schemas.microsoft.com/office/drawing/2014/main" id="{730B4882-199B-D760-10D9-6E3839642B15}"/>
              </a:ext>
            </a:extLst>
          </p:cNvPr>
          <p:cNvSpPr/>
          <p:nvPr/>
        </p:nvSpPr>
        <p:spPr>
          <a:xfrm>
            <a:off x="7269816" y="2838625"/>
            <a:ext cx="2770238" cy="1684307"/>
          </a:xfrm>
          <a:prstGeom prst="rect">
            <a:avLst/>
          </a:prstGeom>
        </p:spPr>
        <p:txBody>
          <a:bodyPr wrap="square">
            <a:spAutoFit/>
          </a:bodyPr>
          <a:lstStyle/>
          <a:p>
            <a:pPr>
              <a:lnSpc>
                <a:spcPct val="150000"/>
              </a:lnSpc>
            </a:pPr>
            <a:r>
              <a:rPr lang="en-GB" sz="1000" dirty="0">
                <a:solidFill>
                  <a:srgbClr val="474747"/>
                </a:solidFill>
                <a:latin typeface="Calibri" panose="020F0502020204030204" pitchFamily="34" charset="0"/>
              </a:rPr>
              <a:t>AI is taking the world by storm with many more applications being </a:t>
            </a:r>
            <a:r>
              <a:rPr lang="en-GB" sz="1000" b="1" dirty="0">
                <a:solidFill>
                  <a:srgbClr val="474747"/>
                </a:solidFill>
                <a:latin typeface="Calibri" panose="020F0502020204030204" pitchFamily="34" charset="0"/>
              </a:rPr>
              <a:t>developed every month.</a:t>
            </a:r>
            <a:r>
              <a:rPr lang="en-GB" sz="1000" dirty="0">
                <a:solidFill>
                  <a:srgbClr val="474747"/>
                </a:solidFill>
                <a:latin typeface="Calibri" panose="020F0502020204030204" pitchFamily="34" charset="0"/>
              </a:rPr>
              <a:t> Let's drop in on some </a:t>
            </a:r>
            <a:r>
              <a:rPr lang="en-GB" sz="1000" b="1" dirty="0">
                <a:latin typeface="Calibri" panose="020F0502020204030204" pitchFamily="34" charset="0"/>
              </a:rPr>
              <a:t>AI applications </a:t>
            </a:r>
            <a:r>
              <a:rPr lang="en-GB" sz="1000" dirty="0">
                <a:solidFill>
                  <a:srgbClr val="474747"/>
                </a:solidFill>
                <a:latin typeface="Calibri" panose="020F0502020204030204" pitchFamily="34" charset="0"/>
              </a:rPr>
              <a:t>now being used.</a:t>
            </a:r>
          </a:p>
          <a:p>
            <a:pPr>
              <a:lnSpc>
                <a:spcPct val="150000"/>
              </a:lnSpc>
            </a:pPr>
            <a:endParaRPr lang="en-GB" sz="1000" b="1" dirty="0">
              <a:solidFill>
                <a:srgbClr val="474747"/>
              </a:solidFill>
              <a:latin typeface="Calibri" panose="020F0502020204030204" pitchFamily="34" charset="0"/>
              <a:cs typeface="Poppins" panose="00000500000000000000" pitchFamily="2" charset="0"/>
            </a:endParaRPr>
          </a:p>
          <a:p>
            <a:pPr>
              <a:lnSpc>
                <a:spcPct val="150000"/>
              </a:lnSpc>
            </a:pPr>
            <a:r>
              <a:rPr lang="en-US" sz="1000" b="1" dirty="0">
                <a:solidFill>
                  <a:srgbClr val="51C361"/>
                </a:solidFill>
                <a:latin typeface="Calibri" panose="020F0502020204030204" pitchFamily="34" charset="0"/>
                <a:cs typeface="Poppins" panose="00000500000000000000" pitchFamily="2" charset="0"/>
              </a:rPr>
              <a:t>https://</a:t>
            </a:r>
            <a:r>
              <a:rPr lang="en-US" sz="1000" b="1" dirty="0" err="1">
                <a:solidFill>
                  <a:srgbClr val="51C361"/>
                </a:solidFill>
                <a:latin typeface="Calibri" panose="020F0502020204030204" pitchFamily="34" charset="0"/>
                <a:cs typeface="Poppins" panose="00000500000000000000" pitchFamily="2" charset="0"/>
              </a:rPr>
              <a:t>media.ed.ac.uk</a:t>
            </a:r>
            <a:r>
              <a:rPr lang="en-US" sz="1000" b="1" dirty="0">
                <a:solidFill>
                  <a:srgbClr val="51C361"/>
                </a:solidFill>
                <a:latin typeface="Calibri" panose="020F0502020204030204" pitchFamily="34" charset="0"/>
                <a:cs typeface="Poppins" panose="00000500000000000000" pitchFamily="2" charset="0"/>
              </a:rPr>
              <a:t>/media/t/1_00sa49e3 </a:t>
            </a:r>
          </a:p>
          <a:p>
            <a:pPr>
              <a:lnSpc>
                <a:spcPct val="150000"/>
              </a:lnSpc>
            </a:pPr>
            <a:endParaRPr lang="en-US" sz="1000" b="1" dirty="0">
              <a:solidFill>
                <a:srgbClr val="51C361"/>
              </a:solidFill>
              <a:latin typeface="Calibri" panose="020F0502020204030204" pitchFamily="34" charset="0"/>
              <a:cs typeface="Poppins" panose="00000500000000000000" pitchFamily="2" charset="0"/>
            </a:endParaRPr>
          </a:p>
          <a:p>
            <a:pPr>
              <a:lnSpc>
                <a:spcPct val="150000"/>
              </a:lnSpc>
            </a:pPr>
            <a:endParaRPr lang="en-US" sz="1000" b="1" dirty="0">
              <a:latin typeface="Calibri" panose="020F0502020204030204" pitchFamily="34" charset="0"/>
              <a:cs typeface="Poppins" panose="00000500000000000000" pitchFamily="2" charset="0"/>
            </a:endParaRPr>
          </a:p>
        </p:txBody>
      </p:sp>
      <p:sp>
        <p:nvSpPr>
          <p:cNvPr id="10" name="TextBox 9">
            <a:extLst>
              <a:ext uri="{FF2B5EF4-FFF2-40B4-BE49-F238E27FC236}">
                <a16:creationId xmlns:a16="http://schemas.microsoft.com/office/drawing/2014/main" id="{B4677329-0212-C294-1DAB-1130F3E2B9CC}"/>
              </a:ext>
            </a:extLst>
          </p:cNvPr>
          <p:cNvSpPr txBox="1"/>
          <p:nvPr/>
        </p:nvSpPr>
        <p:spPr>
          <a:xfrm>
            <a:off x="331171" y="6430629"/>
            <a:ext cx="1875578" cy="276999"/>
          </a:xfrm>
          <a:prstGeom prst="rect">
            <a:avLst/>
          </a:prstGeom>
          <a:noFill/>
        </p:spPr>
        <p:txBody>
          <a:bodyPr wrap="none" rtlCol="0">
            <a:spAutoFit/>
          </a:bodyPr>
          <a:lstStyle/>
          <a:p>
            <a:r>
              <a:rPr lang="en-US" sz="1200" dirty="0">
                <a:solidFill>
                  <a:schemeClr val="accent3"/>
                </a:solidFill>
                <a:latin typeface="Calibri" panose="020F0502020204030204" pitchFamily="34" charset="0"/>
                <a:cs typeface="Poppins Medium" panose="00000600000000000000" pitchFamily="2" charset="0"/>
              </a:rPr>
              <a:t>Activity 2: </a:t>
            </a:r>
            <a:r>
              <a:rPr lang="en-US" sz="1200" dirty="0">
                <a:latin typeface="Calibri" panose="020F0502020204030204" pitchFamily="34" charset="0"/>
                <a:cs typeface="Poppins Medium" panose="00000600000000000000" pitchFamily="2" charset="0"/>
              </a:rPr>
              <a:t>AI in the present</a:t>
            </a:r>
          </a:p>
        </p:txBody>
      </p:sp>
    </p:spTree>
    <p:extLst>
      <p:ext uri="{BB962C8B-B14F-4D97-AF65-F5344CB8AC3E}">
        <p14:creationId xmlns:p14="http://schemas.microsoft.com/office/powerpoint/2010/main" val="33605569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DF64A7A-2FA6-E2D3-EB9C-DCBB322391F8}"/>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34C9144-EA12-0F86-8832-5EF6D52F3CE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9225" t="20658" r="142" b="4099"/>
          <a:stretch>
            <a:fillRect/>
          </a:stretch>
        </p:blipFill>
        <p:spPr>
          <a:xfrm>
            <a:off x="6288262" y="1026885"/>
            <a:ext cx="4612210" cy="4804228"/>
          </a:xfrm>
          <a:blipFill>
            <a:blip r:embed="rId3" cstate="screen">
              <a:extLst>
                <a:ext uri="{28A0092B-C50C-407E-A947-70E740481C1C}">
                  <a14:useLocalDpi xmlns:a14="http://schemas.microsoft.com/office/drawing/2010/main"/>
                </a:ext>
              </a:extLst>
            </a:blip>
            <a:stretch>
              <a:fillRect/>
            </a:stretch>
          </a:blipFill>
        </p:spPr>
      </p:pic>
      <p:sp>
        <p:nvSpPr>
          <p:cNvPr id="4" name="TextBox 3">
            <a:extLst>
              <a:ext uri="{FF2B5EF4-FFF2-40B4-BE49-F238E27FC236}">
                <a16:creationId xmlns:a16="http://schemas.microsoft.com/office/drawing/2014/main" id="{ADB682E7-DBC9-F756-AAF2-F4922C76EEF6}"/>
              </a:ext>
            </a:extLst>
          </p:cNvPr>
          <p:cNvSpPr txBox="1"/>
          <p:nvPr/>
        </p:nvSpPr>
        <p:spPr>
          <a:xfrm>
            <a:off x="914433" y="2203524"/>
            <a:ext cx="5048681" cy="1641988"/>
          </a:xfrm>
          <a:prstGeom prst="rect">
            <a:avLst/>
          </a:prstGeom>
          <a:noFill/>
        </p:spPr>
        <p:txBody>
          <a:bodyPr wrap="square" rtlCol="0">
            <a:spAutoFit/>
          </a:bodyPr>
          <a:lstStyle/>
          <a:p>
            <a:pPr>
              <a:lnSpc>
                <a:spcPts val="6000"/>
              </a:lnSpc>
            </a:pPr>
            <a:r>
              <a:rPr lang="en-US" sz="6000" b="1" dirty="0">
                <a:latin typeface="Calibri" panose="020F0502020204030204" pitchFamily="34" charset="0"/>
                <a:ea typeface="Roboto Medium" panose="02000000000000000000" pitchFamily="2" charset="0"/>
                <a:cs typeface="Poppins SemiBold" panose="00000700000000000000" pitchFamily="2" charset="0"/>
              </a:rPr>
              <a:t>Imagining </a:t>
            </a:r>
            <a:br>
              <a:rPr lang="en-US" sz="6000" b="1" dirty="0">
                <a:latin typeface="Calibri" panose="020F0502020204030204" pitchFamily="34" charset="0"/>
                <a:ea typeface="Roboto Medium" panose="02000000000000000000" pitchFamily="2" charset="0"/>
                <a:cs typeface="Poppins SemiBold" panose="00000700000000000000" pitchFamily="2" charset="0"/>
              </a:rPr>
            </a:br>
            <a:r>
              <a:rPr lang="en-US" sz="6000" b="1" dirty="0">
                <a:latin typeface="Calibri" panose="020F0502020204030204" pitchFamily="34" charset="0"/>
                <a:ea typeface="Roboto Medium" panose="02000000000000000000" pitchFamily="2" charset="0"/>
                <a:cs typeface="Poppins SemiBold" panose="00000700000000000000" pitchFamily="2" charset="0"/>
              </a:rPr>
              <a:t>AI Futures</a:t>
            </a:r>
          </a:p>
        </p:txBody>
      </p:sp>
      <p:cxnSp>
        <p:nvCxnSpPr>
          <p:cNvPr id="14" name="Straight Connector 13">
            <a:extLst>
              <a:ext uri="{FF2B5EF4-FFF2-40B4-BE49-F238E27FC236}">
                <a16:creationId xmlns:a16="http://schemas.microsoft.com/office/drawing/2014/main" id="{CF982270-C500-23C9-7EEE-02D50C0E9F86}"/>
              </a:ext>
            </a:extLst>
          </p:cNvPr>
          <p:cNvCxnSpPr>
            <a:cxnSpLocks/>
          </p:cNvCxnSpPr>
          <p:nvPr/>
        </p:nvCxnSpPr>
        <p:spPr>
          <a:xfrm>
            <a:off x="1017725" y="4654476"/>
            <a:ext cx="45280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3DAC17C-D9E8-EC54-4EF2-7C5A868FE075}"/>
              </a:ext>
            </a:extLst>
          </p:cNvPr>
          <p:cNvSpPr/>
          <p:nvPr/>
        </p:nvSpPr>
        <p:spPr>
          <a:xfrm>
            <a:off x="2886294" y="4778482"/>
            <a:ext cx="2493780" cy="760978"/>
          </a:xfrm>
          <a:prstGeom prst="rect">
            <a:avLst/>
          </a:prstGeom>
        </p:spPr>
        <p:txBody>
          <a:bodyPr wrap="square">
            <a:spAutoFit/>
          </a:bodyPr>
          <a:lstStyle/>
          <a:p>
            <a:pPr>
              <a:lnSpc>
                <a:spcPct val="150000"/>
              </a:lnSpc>
            </a:pPr>
            <a:r>
              <a:rPr lang="en-GB" sz="1000" dirty="0">
                <a:solidFill>
                  <a:srgbClr val="474747"/>
                </a:solidFill>
                <a:latin typeface="Calibri" panose="020F0502020204030204" pitchFamily="34" charset="0"/>
              </a:rPr>
              <a:t>Create a list of </a:t>
            </a:r>
            <a:r>
              <a:rPr lang="en-GB" sz="1000" b="1" dirty="0">
                <a:solidFill>
                  <a:srgbClr val="474747"/>
                </a:solidFill>
                <a:latin typeface="Calibri" panose="020F0502020204030204" pitchFamily="34" charset="0"/>
              </a:rPr>
              <a:t>“things we are wondering about” </a:t>
            </a:r>
            <a:r>
              <a:rPr lang="en-GB" sz="1000" dirty="0">
                <a:solidFill>
                  <a:srgbClr val="474747"/>
                </a:solidFill>
                <a:latin typeface="Calibri" panose="020F0502020204030204" pitchFamily="34" charset="0"/>
              </a:rPr>
              <a:t>– what would you ask each of the characters in these videos?  </a:t>
            </a:r>
            <a:endParaRPr lang="en-US" sz="1000" b="1" dirty="0">
              <a:latin typeface="Calibri" panose="020F0502020204030204" pitchFamily="34" charset="0"/>
              <a:cs typeface="Poppins" panose="00000500000000000000" pitchFamily="2" charset="0"/>
            </a:endParaRPr>
          </a:p>
        </p:txBody>
      </p:sp>
      <p:sp>
        <p:nvSpPr>
          <p:cNvPr id="19" name="TextBox 18">
            <a:extLst>
              <a:ext uri="{FF2B5EF4-FFF2-40B4-BE49-F238E27FC236}">
                <a16:creationId xmlns:a16="http://schemas.microsoft.com/office/drawing/2014/main" id="{629D1DC0-749E-D55B-4D9A-3DA23BE410DE}"/>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3" name="Picture 2">
            <a:extLst>
              <a:ext uri="{FF2B5EF4-FFF2-40B4-BE49-F238E27FC236}">
                <a16:creationId xmlns:a16="http://schemas.microsoft.com/office/drawing/2014/main" id="{D3B78CF4-6030-F089-0927-4D5CB4AC31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749590" y="1264921"/>
            <a:ext cx="5150881" cy="3695700"/>
          </a:xfrm>
          <a:prstGeom prst="rect">
            <a:avLst/>
          </a:prstGeom>
        </p:spPr>
      </p:pic>
      <p:pic>
        <p:nvPicPr>
          <p:cNvPr id="11" name="Picture 10">
            <a:extLst>
              <a:ext uri="{FF2B5EF4-FFF2-40B4-BE49-F238E27FC236}">
                <a16:creationId xmlns:a16="http://schemas.microsoft.com/office/drawing/2014/main" id="{B39BB5EE-EE5B-EA9F-9AD6-A444A60BFAC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10800000">
            <a:off x="914432" y="938792"/>
            <a:ext cx="1971861" cy="1149279"/>
          </a:xfrm>
          <a:prstGeom prst="rect">
            <a:avLst/>
          </a:prstGeom>
        </p:spPr>
      </p:pic>
      <p:sp>
        <p:nvSpPr>
          <p:cNvPr id="13" name="TextBox 12">
            <a:extLst>
              <a:ext uri="{FF2B5EF4-FFF2-40B4-BE49-F238E27FC236}">
                <a16:creationId xmlns:a16="http://schemas.microsoft.com/office/drawing/2014/main" id="{0E61AF11-775C-EE89-6BCA-131C95C480A8}"/>
              </a:ext>
            </a:extLst>
          </p:cNvPr>
          <p:cNvSpPr txBox="1"/>
          <p:nvPr/>
        </p:nvSpPr>
        <p:spPr>
          <a:xfrm>
            <a:off x="1017725" y="4778482"/>
            <a:ext cx="1152880" cy="400110"/>
          </a:xfrm>
          <a:prstGeom prst="rect">
            <a:avLst/>
          </a:prstGeom>
          <a:noFill/>
        </p:spPr>
        <p:txBody>
          <a:bodyPr wrap="none" rtlCol="0">
            <a:spAutoFit/>
          </a:bodyPr>
          <a:lstStyle/>
          <a:p>
            <a:r>
              <a:rPr lang="en-US" sz="2000" dirty="0">
                <a:solidFill>
                  <a:srgbClr val="51C361"/>
                </a:solidFill>
                <a:latin typeface="Calibri" panose="020F0502020204030204" pitchFamily="34" charset="0"/>
                <a:cs typeface="Poppins Medium" panose="00000600000000000000" pitchFamily="2" charset="0"/>
              </a:rPr>
              <a:t>Activity 3</a:t>
            </a:r>
          </a:p>
        </p:txBody>
      </p:sp>
    </p:spTree>
    <p:extLst>
      <p:ext uri="{BB962C8B-B14F-4D97-AF65-F5344CB8AC3E}">
        <p14:creationId xmlns:p14="http://schemas.microsoft.com/office/powerpoint/2010/main" val="11091918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EDF64A7A-2FA6-E2D3-EB9C-DCBB322391F8}"/>
            </a:ext>
          </a:extLst>
        </p:cNvPr>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A34C9144-EA12-0F86-8832-5EF6D52F3CEF}"/>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59225" t="20658" r="142" b="4099"/>
          <a:stretch>
            <a:fillRect/>
          </a:stretch>
        </p:blipFill>
        <p:spPr>
          <a:xfrm>
            <a:off x="6288262" y="1026885"/>
            <a:ext cx="4612210" cy="4804228"/>
          </a:xfrm>
          <a:blipFill>
            <a:blip r:embed="rId3" cstate="screen">
              <a:extLst>
                <a:ext uri="{28A0092B-C50C-407E-A947-70E740481C1C}">
                  <a14:useLocalDpi xmlns:a14="http://schemas.microsoft.com/office/drawing/2010/main"/>
                </a:ext>
              </a:extLst>
            </a:blip>
            <a:stretch>
              <a:fillRect/>
            </a:stretch>
          </a:blipFill>
        </p:spPr>
      </p:pic>
      <p:sp>
        <p:nvSpPr>
          <p:cNvPr id="4" name="TextBox 3">
            <a:extLst>
              <a:ext uri="{FF2B5EF4-FFF2-40B4-BE49-F238E27FC236}">
                <a16:creationId xmlns:a16="http://schemas.microsoft.com/office/drawing/2014/main" id="{ADB682E7-DBC9-F756-AAF2-F4922C76EEF6}"/>
              </a:ext>
            </a:extLst>
          </p:cNvPr>
          <p:cNvSpPr txBox="1"/>
          <p:nvPr/>
        </p:nvSpPr>
        <p:spPr>
          <a:xfrm>
            <a:off x="914433" y="2203524"/>
            <a:ext cx="5048681" cy="1641988"/>
          </a:xfrm>
          <a:prstGeom prst="rect">
            <a:avLst/>
          </a:prstGeom>
          <a:noFill/>
        </p:spPr>
        <p:txBody>
          <a:bodyPr wrap="square" rtlCol="0">
            <a:spAutoFit/>
          </a:bodyPr>
          <a:lstStyle/>
          <a:p>
            <a:pPr>
              <a:lnSpc>
                <a:spcPts val="6000"/>
              </a:lnSpc>
            </a:pPr>
            <a:r>
              <a:rPr lang="en-US" sz="6000" b="1" dirty="0">
                <a:latin typeface="Calibri" panose="020F0502020204030204" pitchFamily="34" charset="0"/>
                <a:ea typeface="Roboto Medium" panose="02000000000000000000" pitchFamily="2" charset="0"/>
                <a:cs typeface="Poppins SemiBold" panose="00000700000000000000" pitchFamily="2" charset="0"/>
              </a:rPr>
              <a:t>Imagining </a:t>
            </a:r>
            <a:br>
              <a:rPr lang="en-US" sz="6000" b="1" dirty="0">
                <a:latin typeface="Calibri" panose="020F0502020204030204" pitchFamily="34" charset="0"/>
                <a:ea typeface="Roboto Medium" panose="02000000000000000000" pitchFamily="2" charset="0"/>
                <a:cs typeface="Poppins SemiBold" panose="00000700000000000000" pitchFamily="2" charset="0"/>
              </a:rPr>
            </a:br>
            <a:r>
              <a:rPr lang="en-US" sz="6000" b="1" dirty="0">
                <a:latin typeface="Calibri" panose="020F0502020204030204" pitchFamily="34" charset="0"/>
                <a:ea typeface="Roboto Medium" panose="02000000000000000000" pitchFamily="2" charset="0"/>
                <a:cs typeface="Poppins SemiBold" panose="00000700000000000000" pitchFamily="2" charset="0"/>
              </a:rPr>
              <a:t>AI Futures</a:t>
            </a:r>
          </a:p>
        </p:txBody>
      </p:sp>
      <p:cxnSp>
        <p:nvCxnSpPr>
          <p:cNvPr id="14" name="Straight Connector 13">
            <a:extLst>
              <a:ext uri="{FF2B5EF4-FFF2-40B4-BE49-F238E27FC236}">
                <a16:creationId xmlns:a16="http://schemas.microsoft.com/office/drawing/2014/main" id="{CF982270-C500-23C9-7EEE-02D50C0E9F86}"/>
              </a:ext>
            </a:extLst>
          </p:cNvPr>
          <p:cNvCxnSpPr>
            <a:cxnSpLocks/>
          </p:cNvCxnSpPr>
          <p:nvPr/>
        </p:nvCxnSpPr>
        <p:spPr>
          <a:xfrm>
            <a:off x="1017725" y="4654476"/>
            <a:ext cx="452805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03DAC17C-D9E8-EC54-4EF2-7C5A868FE075}"/>
              </a:ext>
            </a:extLst>
          </p:cNvPr>
          <p:cNvSpPr/>
          <p:nvPr/>
        </p:nvSpPr>
        <p:spPr>
          <a:xfrm>
            <a:off x="3248688" y="4778482"/>
            <a:ext cx="2770238" cy="758797"/>
          </a:xfrm>
          <a:prstGeom prst="rect">
            <a:avLst/>
          </a:prstGeom>
        </p:spPr>
        <p:txBody>
          <a:bodyPr wrap="square">
            <a:spAutoFit/>
          </a:bodyPr>
          <a:lstStyle/>
          <a:p>
            <a:pPr>
              <a:lnSpc>
                <a:spcPct val="150000"/>
              </a:lnSpc>
            </a:pPr>
            <a:r>
              <a:rPr lang="en-GB" sz="1000" dirty="0">
                <a:solidFill>
                  <a:srgbClr val="474747"/>
                </a:solidFill>
                <a:latin typeface="Calibri" panose="020F0502020204030204" pitchFamily="34" charset="0"/>
              </a:rPr>
              <a:t>Use </a:t>
            </a:r>
            <a:r>
              <a:rPr lang="en-GB" sz="1000" b="1" dirty="0">
                <a:solidFill>
                  <a:srgbClr val="474747"/>
                </a:solidFill>
                <a:latin typeface="Calibri" panose="020F0502020204030204" pitchFamily="34" charset="0"/>
              </a:rPr>
              <a:t>creative methods </a:t>
            </a:r>
            <a:r>
              <a:rPr lang="en-GB" sz="1000" dirty="0">
                <a:solidFill>
                  <a:srgbClr val="474747"/>
                </a:solidFill>
                <a:latin typeface="Calibri" panose="020F0502020204030204" pitchFamily="34" charset="0"/>
              </a:rPr>
              <a:t>to help uncover how different visions of the </a:t>
            </a:r>
            <a:r>
              <a:rPr lang="en-GB" sz="1000" b="1" dirty="0">
                <a:solidFill>
                  <a:srgbClr val="474747"/>
                </a:solidFill>
                <a:latin typeface="Calibri" panose="020F0502020204030204" pitchFamily="34" charset="0"/>
              </a:rPr>
              <a:t>future of education </a:t>
            </a:r>
            <a:r>
              <a:rPr lang="en-GB" sz="1000" dirty="0">
                <a:solidFill>
                  <a:srgbClr val="474747"/>
                </a:solidFill>
                <a:latin typeface="Calibri" panose="020F0502020204030204" pitchFamily="34" charset="0"/>
              </a:rPr>
              <a:t>connect with your </a:t>
            </a:r>
            <a:r>
              <a:rPr lang="en-GB" sz="1000" b="1" dirty="0">
                <a:solidFill>
                  <a:srgbClr val="474747"/>
                </a:solidFill>
                <a:latin typeface="Calibri" panose="020F0502020204030204" pitchFamily="34" charset="0"/>
              </a:rPr>
              <a:t>hopes, fears </a:t>
            </a:r>
            <a:r>
              <a:rPr lang="en-GB" sz="1000" dirty="0">
                <a:solidFill>
                  <a:srgbClr val="474747"/>
                </a:solidFill>
                <a:latin typeface="Calibri" panose="020F0502020204030204" pitchFamily="34" charset="0"/>
              </a:rPr>
              <a:t>and </a:t>
            </a:r>
            <a:r>
              <a:rPr lang="en-GB" sz="1000" b="1" dirty="0">
                <a:solidFill>
                  <a:srgbClr val="474747"/>
                </a:solidFill>
                <a:latin typeface="Calibri" panose="020F0502020204030204" pitchFamily="34" charset="0"/>
              </a:rPr>
              <a:t>values. </a:t>
            </a:r>
            <a:endParaRPr lang="en-US" sz="1000" b="1" dirty="0">
              <a:latin typeface="Calibri" panose="020F0502020204030204" pitchFamily="34" charset="0"/>
              <a:cs typeface="Poppins" panose="00000500000000000000" pitchFamily="2" charset="0"/>
            </a:endParaRPr>
          </a:p>
        </p:txBody>
      </p:sp>
      <p:sp>
        <p:nvSpPr>
          <p:cNvPr id="19" name="TextBox 18">
            <a:extLst>
              <a:ext uri="{FF2B5EF4-FFF2-40B4-BE49-F238E27FC236}">
                <a16:creationId xmlns:a16="http://schemas.microsoft.com/office/drawing/2014/main" id="{629D1DC0-749E-D55B-4D9A-3DA23BE410DE}"/>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3" name="Picture 2" descr="A child with green hair looking at the camera&#10;&#10;AI-generated content may be incorrect.">
            <a:extLst>
              <a:ext uri="{FF2B5EF4-FFF2-40B4-BE49-F238E27FC236}">
                <a16:creationId xmlns:a16="http://schemas.microsoft.com/office/drawing/2014/main" id="{D3B78CF4-6030-F089-0927-4D5CB4A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49590" y="1264921"/>
            <a:ext cx="5150882" cy="3695700"/>
          </a:xfrm>
          <a:prstGeom prst="rect">
            <a:avLst/>
          </a:prstGeom>
        </p:spPr>
      </p:pic>
      <p:pic>
        <p:nvPicPr>
          <p:cNvPr id="11" name="Picture 10">
            <a:extLst>
              <a:ext uri="{FF2B5EF4-FFF2-40B4-BE49-F238E27FC236}">
                <a16:creationId xmlns:a16="http://schemas.microsoft.com/office/drawing/2014/main" id="{B39BB5EE-EE5B-EA9F-9AD6-A444A60BFACC}"/>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rot="10800000">
            <a:off x="914433" y="938792"/>
            <a:ext cx="1971859" cy="1149279"/>
          </a:xfrm>
          <a:prstGeom prst="rect">
            <a:avLst/>
          </a:prstGeom>
        </p:spPr>
      </p:pic>
      <p:sp>
        <p:nvSpPr>
          <p:cNvPr id="7" name="TextBox 6">
            <a:extLst>
              <a:ext uri="{FF2B5EF4-FFF2-40B4-BE49-F238E27FC236}">
                <a16:creationId xmlns:a16="http://schemas.microsoft.com/office/drawing/2014/main" id="{2FE7EEC4-E540-4BF0-4754-140DA73FA228}"/>
              </a:ext>
            </a:extLst>
          </p:cNvPr>
          <p:cNvSpPr txBox="1"/>
          <p:nvPr/>
        </p:nvSpPr>
        <p:spPr>
          <a:xfrm>
            <a:off x="1017725" y="4778482"/>
            <a:ext cx="2262735" cy="984885"/>
          </a:xfrm>
          <a:prstGeom prst="rect">
            <a:avLst/>
          </a:prstGeom>
          <a:noFill/>
        </p:spPr>
        <p:txBody>
          <a:bodyPr wrap="none" rtlCol="0">
            <a:spAutoFit/>
          </a:bodyPr>
          <a:lstStyle/>
          <a:p>
            <a:r>
              <a:rPr lang="en-US" sz="2000" dirty="0">
                <a:solidFill>
                  <a:schemeClr val="accent3"/>
                </a:solidFill>
                <a:latin typeface="Calibri" panose="020F0502020204030204" pitchFamily="34" charset="0"/>
                <a:cs typeface="Poppins Medium" panose="00000600000000000000" pitchFamily="2" charset="0"/>
              </a:rPr>
              <a:t>Activity 4: </a:t>
            </a:r>
            <a:r>
              <a:rPr lang="en-GB" dirty="0"/>
              <a:t>Education </a:t>
            </a:r>
            <a:br>
              <a:rPr lang="en-GB" dirty="0"/>
            </a:br>
            <a:r>
              <a:rPr lang="en-GB" dirty="0"/>
              <a:t>and AI in the Future</a:t>
            </a:r>
          </a:p>
          <a:p>
            <a:endParaRPr lang="en-US" sz="2000" dirty="0">
              <a:solidFill>
                <a:schemeClr val="accent3"/>
              </a:solidFill>
              <a:latin typeface="Calibri" panose="020F0502020204030204" pitchFamily="34" charset="0"/>
              <a:cs typeface="Poppins Medium" panose="00000600000000000000" pitchFamily="2" charset="0"/>
            </a:endParaRPr>
          </a:p>
        </p:txBody>
      </p:sp>
    </p:spTree>
    <p:extLst>
      <p:ext uri="{BB962C8B-B14F-4D97-AF65-F5344CB8AC3E}">
        <p14:creationId xmlns:p14="http://schemas.microsoft.com/office/powerpoint/2010/main" val="3270997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0CBABA18-0F2E-02BA-AC97-DFE6366B9F3A}"/>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F636C26A-6452-CF72-35EF-7C1FF405C95E}"/>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9" name="Picture Placeholder 5">
            <a:extLst>
              <a:ext uri="{FF2B5EF4-FFF2-40B4-BE49-F238E27FC236}">
                <a16:creationId xmlns:a16="http://schemas.microsoft.com/office/drawing/2014/main" id="{664669D1-B938-4152-2E49-2ABA2E521546}"/>
              </a:ext>
            </a:extLst>
          </p:cNvPr>
          <p:cNvPicPr>
            <a:picLocks noChangeAspect="1"/>
          </p:cNvPicPr>
          <p:nvPr/>
        </p:nvPicPr>
        <p:blipFill>
          <a:blip r:embed="rId3">
            <a:extLst>
              <a:ext uri="{28A0092B-C50C-407E-A947-70E740481C1C}">
                <a14:useLocalDpi xmlns:a14="http://schemas.microsoft.com/office/drawing/2010/main" val="0"/>
              </a:ext>
            </a:extLst>
          </a:blip>
          <a:srcRect l="59225" t="20658" r="142" b="4099"/>
          <a:stretch>
            <a:fillRect/>
          </a:stretch>
        </p:blipFill>
        <p:spPr>
          <a:xfrm>
            <a:off x="991153" y="1026887"/>
            <a:ext cx="4613710" cy="4804228"/>
          </a:xfrm>
          <a:prstGeom prst="rect">
            <a:avLst/>
          </a:prstGeom>
          <a:blipFill>
            <a:blip r:embed="rId4" cstate="screen">
              <a:extLst>
                <a:ext uri="{28A0092B-C50C-407E-A947-70E740481C1C}">
                  <a14:useLocalDpi xmlns:a14="http://schemas.microsoft.com/office/drawing/2010/main"/>
                </a:ext>
              </a:extLst>
            </a:blip>
            <a:stretch>
              <a:fillRect/>
            </a:stretch>
          </a:blipFill>
        </p:spPr>
      </p:pic>
      <p:pic>
        <p:nvPicPr>
          <p:cNvPr id="10" name="Picture 9">
            <a:extLst>
              <a:ext uri="{FF2B5EF4-FFF2-40B4-BE49-F238E27FC236}">
                <a16:creationId xmlns:a16="http://schemas.microsoft.com/office/drawing/2014/main" id="{1D3C7612-4D3F-E72B-079B-20F85641353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06362" y="1403144"/>
            <a:ext cx="5280776" cy="3788898"/>
          </a:xfrm>
          <a:prstGeom prst="rect">
            <a:avLst/>
          </a:prstGeom>
        </p:spPr>
      </p:pic>
      <p:pic>
        <p:nvPicPr>
          <p:cNvPr id="5" name="Picture 4">
            <a:extLst>
              <a:ext uri="{FF2B5EF4-FFF2-40B4-BE49-F238E27FC236}">
                <a16:creationId xmlns:a16="http://schemas.microsoft.com/office/drawing/2014/main" id="{0C63F519-8245-A528-158E-C6442A01F9E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10800000">
            <a:off x="7269816" y="984995"/>
            <a:ext cx="1971859" cy="1149279"/>
          </a:xfrm>
          <a:prstGeom prst="rect">
            <a:avLst/>
          </a:prstGeom>
        </p:spPr>
      </p:pic>
      <p:sp>
        <p:nvSpPr>
          <p:cNvPr id="6" name="Rectangle 5">
            <a:extLst>
              <a:ext uri="{FF2B5EF4-FFF2-40B4-BE49-F238E27FC236}">
                <a16:creationId xmlns:a16="http://schemas.microsoft.com/office/drawing/2014/main" id="{34932466-5FD2-4D47-A3BD-C4847F6F89C0}"/>
              </a:ext>
            </a:extLst>
          </p:cNvPr>
          <p:cNvSpPr/>
          <p:nvPr/>
        </p:nvSpPr>
        <p:spPr>
          <a:xfrm>
            <a:off x="7709993" y="3529677"/>
            <a:ext cx="3167803" cy="1081706"/>
          </a:xfrm>
          <a:prstGeom prst="rect">
            <a:avLst/>
          </a:prstGeom>
        </p:spPr>
        <p:txBody>
          <a:bodyPr wrap="square">
            <a:spAutoFit/>
          </a:bodyPr>
          <a:lstStyle/>
          <a:p>
            <a:pPr>
              <a:lnSpc>
                <a:spcPct val="150000"/>
              </a:lnSpc>
            </a:pPr>
            <a:r>
              <a:rPr lang="en-GB" sz="1100" dirty="0">
                <a:latin typeface="Calibri" panose="020F0502020204030204" pitchFamily="34" charset="0"/>
              </a:rPr>
              <a:t>More homework generated by AI instead of or as well as the pupil.  AI tools for teachers to check if it is the pupil’s own work might also be possible </a:t>
            </a:r>
          </a:p>
          <a:p>
            <a:pPr>
              <a:lnSpc>
                <a:spcPct val="150000"/>
              </a:lnSpc>
            </a:pPr>
            <a:endParaRPr lang="en-GB" sz="1100" dirty="0">
              <a:latin typeface="Calibri" panose="020F0502020204030204" pitchFamily="34" charset="0"/>
            </a:endParaRPr>
          </a:p>
        </p:txBody>
      </p:sp>
      <p:sp>
        <p:nvSpPr>
          <p:cNvPr id="7" name="TextBox 6">
            <a:extLst>
              <a:ext uri="{FF2B5EF4-FFF2-40B4-BE49-F238E27FC236}">
                <a16:creationId xmlns:a16="http://schemas.microsoft.com/office/drawing/2014/main" id="{F61B2459-D7B2-5673-98D8-CCB0552E2BEC}"/>
              </a:ext>
            </a:extLst>
          </p:cNvPr>
          <p:cNvSpPr txBox="1"/>
          <p:nvPr/>
        </p:nvSpPr>
        <p:spPr>
          <a:xfrm>
            <a:off x="7168806" y="3429000"/>
            <a:ext cx="527709" cy="1077218"/>
          </a:xfrm>
          <a:prstGeom prst="rect">
            <a:avLst/>
          </a:prstGeom>
          <a:noFill/>
        </p:spPr>
        <p:txBody>
          <a:bodyPr wrap="none" rtlCol="0">
            <a:spAutoFit/>
          </a:bodyPr>
          <a:lstStyle/>
          <a:p>
            <a:r>
              <a:rPr lang="en-US" sz="6400" dirty="0">
                <a:latin typeface="Calibri" panose="020F0502020204030204" pitchFamily="34" charset="0"/>
                <a:cs typeface="Poppins SemiBold" panose="00000700000000000000" pitchFamily="2" charset="0"/>
              </a:rPr>
              <a:t>“</a:t>
            </a:r>
          </a:p>
        </p:txBody>
      </p:sp>
      <p:sp>
        <p:nvSpPr>
          <p:cNvPr id="8" name="TextBox 7">
            <a:extLst>
              <a:ext uri="{FF2B5EF4-FFF2-40B4-BE49-F238E27FC236}">
                <a16:creationId xmlns:a16="http://schemas.microsoft.com/office/drawing/2014/main" id="{9915FB45-A233-8EC2-1805-D8E9BFBAD7CC}"/>
              </a:ext>
            </a:extLst>
          </p:cNvPr>
          <p:cNvSpPr txBox="1"/>
          <p:nvPr/>
        </p:nvSpPr>
        <p:spPr>
          <a:xfrm>
            <a:off x="7709993" y="2694497"/>
            <a:ext cx="2649032" cy="400110"/>
          </a:xfrm>
          <a:prstGeom prst="rect">
            <a:avLst/>
          </a:prstGeom>
          <a:noFill/>
        </p:spPr>
        <p:txBody>
          <a:bodyPr wrap="square" rtlCol="0">
            <a:spAutoFit/>
          </a:bodyPr>
          <a:lstStyle/>
          <a:p>
            <a:r>
              <a:rPr lang="en-US" sz="2000"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rPr>
              <a:t>A homework machine</a:t>
            </a:r>
          </a:p>
        </p:txBody>
      </p:sp>
      <p:sp>
        <p:nvSpPr>
          <p:cNvPr id="12" name="TextBox 11">
            <a:extLst>
              <a:ext uri="{FF2B5EF4-FFF2-40B4-BE49-F238E27FC236}">
                <a16:creationId xmlns:a16="http://schemas.microsoft.com/office/drawing/2014/main" id="{E88187CA-00F0-3971-4948-713926284DE1}"/>
              </a:ext>
            </a:extLst>
          </p:cNvPr>
          <p:cNvSpPr txBox="1"/>
          <p:nvPr/>
        </p:nvSpPr>
        <p:spPr>
          <a:xfrm>
            <a:off x="331171" y="6430629"/>
            <a:ext cx="2732864" cy="276999"/>
          </a:xfrm>
          <a:prstGeom prst="rect">
            <a:avLst/>
          </a:prstGeom>
          <a:noFill/>
        </p:spPr>
        <p:txBody>
          <a:bodyPr wrap="none" rtlCol="0">
            <a:spAutoFit/>
          </a:bodyPr>
          <a:lstStyle/>
          <a:p>
            <a:r>
              <a:rPr lang="en-US" sz="1200" dirty="0">
                <a:solidFill>
                  <a:schemeClr val="accent3"/>
                </a:solidFill>
                <a:latin typeface="Calibri" panose="020F0502020204030204" pitchFamily="34" charset="0"/>
                <a:cs typeface="Poppins Medium" panose="00000600000000000000" pitchFamily="2" charset="0"/>
              </a:rPr>
              <a:t>Activity 4</a:t>
            </a:r>
            <a:r>
              <a:rPr lang="en-US" sz="1200" dirty="0">
                <a:latin typeface="Calibri" panose="020F0502020204030204" pitchFamily="34" charset="0"/>
                <a:cs typeface="Poppins Medium" panose="00000600000000000000" pitchFamily="2" charset="0"/>
              </a:rPr>
              <a:t>: Education and AI in the Future</a:t>
            </a:r>
          </a:p>
        </p:txBody>
      </p:sp>
    </p:spTree>
    <p:extLst>
      <p:ext uri="{BB962C8B-B14F-4D97-AF65-F5344CB8AC3E}">
        <p14:creationId xmlns:p14="http://schemas.microsoft.com/office/powerpoint/2010/main" val="28512186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a:extLst>
            <a:ext uri="{FF2B5EF4-FFF2-40B4-BE49-F238E27FC236}">
              <a16:creationId xmlns:a16="http://schemas.microsoft.com/office/drawing/2014/main" id="{2F1B3585-9E5A-8BD2-1210-AB1D58535048}"/>
            </a:ext>
          </a:extLst>
        </p:cNvPr>
        <p:cNvGrpSpPr/>
        <p:nvPr/>
      </p:nvGrpSpPr>
      <p:grpSpPr>
        <a:xfrm>
          <a:off x="0" y="0"/>
          <a:ext cx="0" cy="0"/>
          <a:chOff x="0" y="0"/>
          <a:chExt cx="0" cy="0"/>
        </a:xfrm>
      </p:grpSpPr>
      <p:sp>
        <p:nvSpPr>
          <p:cNvPr id="35" name="Rectangle 34">
            <a:extLst>
              <a:ext uri="{FF2B5EF4-FFF2-40B4-BE49-F238E27FC236}">
                <a16:creationId xmlns:a16="http://schemas.microsoft.com/office/drawing/2014/main" id="{D983AFD4-A02F-C75A-8E38-E55B1D3DFE9E}"/>
              </a:ext>
            </a:extLst>
          </p:cNvPr>
          <p:cNvSpPr/>
          <p:nvPr/>
        </p:nvSpPr>
        <p:spPr>
          <a:xfrm>
            <a:off x="7709993" y="3529677"/>
            <a:ext cx="3167803" cy="827791"/>
          </a:xfrm>
          <a:prstGeom prst="rect">
            <a:avLst/>
          </a:prstGeom>
        </p:spPr>
        <p:txBody>
          <a:bodyPr wrap="square">
            <a:spAutoFit/>
          </a:bodyPr>
          <a:lstStyle/>
          <a:p>
            <a:pPr>
              <a:lnSpc>
                <a:spcPct val="150000"/>
              </a:lnSpc>
            </a:pPr>
            <a:r>
              <a:rPr lang="en-GB" sz="1100" dirty="0">
                <a:latin typeface="Calibri" panose="020F0502020204030204" pitchFamily="34" charset="0"/>
              </a:rPr>
              <a:t>Identifies who has misbehaved in school. Could also be used to measure happiness of some pupils. </a:t>
            </a:r>
          </a:p>
          <a:p>
            <a:pPr>
              <a:lnSpc>
                <a:spcPct val="150000"/>
              </a:lnSpc>
            </a:pPr>
            <a:endParaRPr lang="en-GB" sz="1100" dirty="0">
              <a:latin typeface="Calibri" panose="020F0502020204030204" pitchFamily="34" charset="0"/>
            </a:endParaRPr>
          </a:p>
        </p:txBody>
      </p:sp>
      <p:sp>
        <p:nvSpPr>
          <p:cNvPr id="2" name="TextBox 1">
            <a:extLst>
              <a:ext uri="{FF2B5EF4-FFF2-40B4-BE49-F238E27FC236}">
                <a16:creationId xmlns:a16="http://schemas.microsoft.com/office/drawing/2014/main" id="{B6F4ACE3-BB2D-B6C2-8BC4-5D95565465BA}"/>
              </a:ext>
            </a:extLst>
          </p:cNvPr>
          <p:cNvSpPr txBox="1"/>
          <p:nvPr/>
        </p:nvSpPr>
        <p:spPr>
          <a:xfrm>
            <a:off x="7168806" y="3429000"/>
            <a:ext cx="527709" cy="1077218"/>
          </a:xfrm>
          <a:prstGeom prst="rect">
            <a:avLst/>
          </a:prstGeom>
          <a:noFill/>
        </p:spPr>
        <p:txBody>
          <a:bodyPr wrap="none" rtlCol="0">
            <a:spAutoFit/>
          </a:bodyPr>
          <a:lstStyle/>
          <a:p>
            <a:r>
              <a:rPr lang="en-US" sz="6400" dirty="0">
                <a:latin typeface="Calibri" panose="020F0502020204030204" pitchFamily="34" charset="0"/>
                <a:cs typeface="Poppins SemiBold" panose="00000700000000000000" pitchFamily="2" charset="0"/>
              </a:rPr>
              <a:t>“</a:t>
            </a:r>
          </a:p>
        </p:txBody>
      </p:sp>
      <p:sp>
        <p:nvSpPr>
          <p:cNvPr id="3" name="TextBox 2">
            <a:extLst>
              <a:ext uri="{FF2B5EF4-FFF2-40B4-BE49-F238E27FC236}">
                <a16:creationId xmlns:a16="http://schemas.microsoft.com/office/drawing/2014/main" id="{7D4120D7-C540-6D08-5604-F923E4CDB021}"/>
              </a:ext>
            </a:extLst>
          </p:cNvPr>
          <p:cNvSpPr txBox="1"/>
          <p:nvPr/>
        </p:nvSpPr>
        <p:spPr>
          <a:xfrm>
            <a:off x="9666514" y="6424787"/>
            <a:ext cx="2249715" cy="276999"/>
          </a:xfrm>
          <a:prstGeom prst="rect">
            <a:avLst/>
          </a:prstGeom>
          <a:noFill/>
        </p:spPr>
        <p:txBody>
          <a:bodyPr wrap="square" rtlCol="0">
            <a:spAutoFit/>
          </a:bodyPr>
          <a:lstStyle/>
          <a:p>
            <a:pPr algn="r"/>
            <a:r>
              <a:rPr lang="en-US" sz="1200" dirty="0">
                <a:latin typeface="Calibri" panose="020F0502020204030204" pitchFamily="34" charset="0"/>
                <a:cs typeface="Poppins Medium" panose="00000600000000000000" pitchFamily="2" charset="0"/>
              </a:rPr>
              <a:t>https://trails.scot</a:t>
            </a:r>
          </a:p>
        </p:txBody>
      </p:sp>
      <p:pic>
        <p:nvPicPr>
          <p:cNvPr id="9" name="Picture Placeholder 5">
            <a:extLst>
              <a:ext uri="{FF2B5EF4-FFF2-40B4-BE49-F238E27FC236}">
                <a16:creationId xmlns:a16="http://schemas.microsoft.com/office/drawing/2014/main" id="{1FBBB52B-2C54-0096-072A-271753C5F800}"/>
              </a:ext>
            </a:extLst>
          </p:cNvPr>
          <p:cNvPicPr>
            <a:picLocks noChangeAspect="1"/>
          </p:cNvPicPr>
          <p:nvPr/>
        </p:nvPicPr>
        <p:blipFill>
          <a:blip r:embed="rId3">
            <a:extLst>
              <a:ext uri="{28A0092B-C50C-407E-A947-70E740481C1C}">
                <a14:useLocalDpi xmlns:a14="http://schemas.microsoft.com/office/drawing/2010/main" val="0"/>
              </a:ext>
            </a:extLst>
          </a:blip>
          <a:srcRect l="59225" t="20658" r="142" b="4099"/>
          <a:stretch>
            <a:fillRect/>
          </a:stretch>
        </p:blipFill>
        <p:spPr>
          <a:xfrm>
            <a:off x="991153" y="1026887"/>
            <a:ext cx="4613710" cy="4804228"/>
          </a:xfrm>
          <a:prstGeom prst="rect">
            <a:avLst/>
          </a:prstGeom>
          <a:blipFill>
            <a:blip r:embed="rId4" cstate="screen">
              <a:extLst>
                <a:ext uri="{28A0092B-C50C-407E-A947-70E740481C1C}">
                  <a14:useLocalDpi xmlns:a14="http://schemas.microsoft.com/office/drawing/2010/main"/>
                </a:ext>
              </a:extLst>
            </a:blip>
            <a:stretch>
              <a:fillRect/>
            </a:stretch>
          </a:blipFill>
        </p:spPr>
      </p:pic>
      <p:pic>
        <p:nvPicPr>
          <p:cNvPr id="10" name="Picture 9">
            <a:extLst>
              <a:ext uri="{FF2B5EF4-FFF2-40B4-BE49-F238E27FC236}">
                <a16:creationId xmlns:a16="http://schemas.microsoft.com/office/drawing/2014/main" id="{0E1F0586-7270-4BBE-469F-1718BDF1971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1306362" y="1403144"/>
            <a:ext cx="5280776" cy="3788898"/>
          </a:xfrm>
          <a:prstGeom prst="rect">
            <a:avLst/>
          </a:prstGeom>
        </p:spPr>
      </p:pic>
      <p:sp>
        <p:nvSpPr>
          <p:cNvPr id="13" name="TextBox 12">
            <a:extLst>
              <a:ext uri="{FF2B5EF4-FFF2-40B4-BE49-F238E27FC236}">
                <a16:creationId xmlns:a16="http://schemas.microsoft.com/office/drawing/2014/main" id="{D6FD724A-B76F-F439-3552-3137E3AE2FEE}"/>
              </a:ext>
            </a:extLst>
          </p:cNvPr>
          <p:cNvSpPr txBox="1"/>
          <p:nvPr/>
        </p:nvSpPr>
        <p:spPr>
          <a:xfrm>
            <a:off x="7709993" y="2694497"/>
            <a:ext cx="2649032" cy="1015663"/>
          </a:xfrm>
          <a:prstGeom prst="rect">
            <a:avLst/>
          </a:prstGeom>
          <a:noFill/>
        </p:spPr>
        <p:txBody>
          <a:bodyPr wrap="square" rtlCol="0">
            <a:spAutoFit/>
          </a:bodyPr>
          <a:lstStyle/>
          <a:p>
            <a:r>
              <a:rPr lang="en-US" sz="2000"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rPr>
              <a:t>Always watching to keep us safe</a:t>
            </a:r>
          </a:p>
          <a:p>
            <a:endParaRPr lang="en-US" sz="2000" kern="0" spc="50" dirty="0">
              <a:solidFill>
                <a:schemeClr val="accent3"/>
              </a:solidFill>
              <a:latin typeface="Calibri" panose="020F0502020204030204" pitchFamily="34" charset="0"/>
              <a:ea typeface="Open Sans" panose="020B0606030504020204" pitchFamily="34" charset="0"/>
              <a:cs typeface="Poppins SemiBold" panose="00000700000000000000" pitchFamily="2" charset="0"/>
            </a:endParaRPr>
          </a:p>
        </p:txBody>
      </p:sp>
      <p:pic>
        <p:nvPicPr>
          <p:cNvPr id="5" name="Picture 4">
            <a:extLst>
              <a:ext uri="{FF2B5EF4-FFF2-40B4-BE49-F238E27FC236}">
                <a16:creationId xmlns:a16="http://schemas.microsoft.com/office/drawing/2014/main" id="{CFAE7332-30C7-4068-2791-6ACCA831619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10800000">
            <a:off x="7269816" y="984995"/>
            <a:ext cx="1971859" cy="1149279"/>
          </a:xfrm>
          <a:prstGeom prst="rect">
            <a:avLst/>
          </a:prstGeom>
        </p:spPr>
      </p:pic>
      <p:sp>
        <p:nvSpPr>
          <p:cNvPr id="4" name="TextBox 3">
            <a:extLst>
              <a:ext uri="{FF2B5EF4-FFF2-40B4-BE49-F238E27FC236}">
                <a16:creationId xmlns:a16="http://schemas.microsoft.com/office/drawing/2014/main" id="{DE34AA1C-F668-ACDA-362D-F33634A5CFB6}"/>
              </a:ext>
            </a:extLst>
          </p:cNvPr>
          <p:cNvSpPr txBox="1"/>
          <p:nvPr/>
        </p:nvSpPr>
        <p:spPr>
          <a:xfrm>
            <a:off x="331171" y="6430629"/>
            <a:ext cx="2732864" cy="276999"/>
          </a:xfrm>
          <a:prstGeom prst="rect">
            <a:avLst/>
          </a:prstGeom>
          <a:noFill/>
        </p:spPr>
        <p:txBody>
          <a:bodyPr wrap="none" rtlCol="0">
            <a:spAutoFit/>
          </a:bodyPr>
          <a:lstStyle/>
          <a:p>
            <a:r>
              <a:rPr lang="en-US" sz="1200" dirty="0">
                <a:solidFill>
                  <a:schemeClr val="accent3"/>
                </a:solidFill>
                <a:latin typeface="Calibri" panose="020F0502020204030204" pitchFamily="34" charset="0"/>
                <a:cs typeface="Poppins Medium" panose="00000600000000000000" pitchFamily="2" charset="0"/>
              </a:rPr>
              <a:t>Activity 4</a:t>
            </a:r>
            <a:r>
              <a:rPr lang="en-US" sz="1200" dirty="0">
                <a:latin typeface="Calibri" panose="020F0502020204030204" pitchFamily="34" charset="0"/>
                <a:cs typeface="Poppins Medium" panose="00000600000000000000" pitchFamily="2" charset="0"/>
              </a:rPr>
              <a:t>: Education and AI in the Future</a:t>
            </a:r>
          </a:p>
        </p:txBody>
      </p:sp>
    </p:spTree>
    <p:extLst>
      <p:ext uri="{BB962C8B-B14F-4D97-AF65-F5344CB8AC3E}">
        <p14:creationId xmlns:p14="http://schemas.microsoft.com/office/powerpoint/2010/main" val="2548340133"/>
      </p:ext>
    </p:extLst>
  </p:cSld>
  <p:clrMapOvr>
    <a:masterClrMapping/>
  </p:clrMapOvr>
</p:sld>
</file>

<file path=ppt/theme/theme1.xml><?xml version="1.0" encoding="utf-8"?>
<a:theme xmlns:a="http://schemas.openxmlformats.org/drawingml/2006/main" name="Office Theme">
  <a:themeElements>
    <a:clrScheme name="AI Resources Colour Palette">
      <a:dk1>
        <a:srgbClr val="2C2C2C"/>
      </a:dk1>
      <a:lt1>
        <a:srgbClr val="FFFFFF"/>
      </a:lt1>
      <a:dk2>
        <a:srgbClr val="44546A"/>
      </a:dk2>
      <a:lt2>
        <a:srgbClr val="E7E6E6"/>
      </a:lt2>
      <a:accent1>
        <a:srgbClr val="00788A"/>
      </a:accent1>
      <a:accent2>
        <a:srgbClr val="005968"/>
      </a:accent2>
      <a:accent3>
        <a:srgbClr val="590079"/>
      </a:accent3>
      <a:accent4>
        <a:srgbClr val="FFFFFF"/>
      </a:accent4>
      <a:accent5>
        <a:srgbClr val="F6F6F6"/>
      </a:accent5>
      <a:accent6>
        <a:srgbClr val="EBEBEB"/>
      </a:accent6>
      <a:hlink>
        <a:srgbClr val="00788A"/>
      </a:hlink>
      <a:folHlink>
        <a:srgbClr val="59007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3975</TotalTime>
  <Words>1320</Words>
  <Application>Microsoft Macintosh PowerPoint</Application>
  <PresentationFormat>Widescreen</PresentationFormat>
  <Paragraphs>118</Paragraphs>
  <Slides>16</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Aptos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Mei 279</dc:creator>
  <cp:lastModifiedBy>Elspeth Maxwell</cp:lastModifiedBy>
  <cp:revision>476</cp:revision>
  <dcterms:created xsi:type="dcterms:W3CDTF">2020-07-27T03:45:56Z</dcterms:created>
  <dcterms:modified xsi:type="dcterms:W3CDTF">2025-05-21T13:59:15Z</dcterms:modified>
</cp:coreProperties>
</file>