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59_22BB0041.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handoutMasterIdLst>
    <p:handoutMasterId r:id="rId55"/>
  </p:handoutMasterIdLst>
  <p:sldIdLst>
    <p:sldId id="272" r:id="rId5"/>
    <p:sldId id="312" r:id="rId6"/>
    <p:sldId id="340" r:id="rId7"/>
    <p:sldId id="345" r:id="rId8"/>
    <p:sldId id="339" r:id="rId9"/>
    <p:sldId id="349" r:id="rId10"/>
    <p:sldId id="350" r:id="rId11"/>
    <p:sldId id="318" r:id="rId12"/>
    <p:sldId id="347" r:id="rId13"/>
    <p:sldId id="348" r:id="rId14"/>
    <p:sldId id="346" r:id="rId15"/>
    <p:sldId id="319" r:id="rId16"/>
    <p:sldId id="315" r:id="rId17"/>
    <p:sldId id="317" r:id="rId18"/>
    <p:sldId id="320" r:id="rId19"/>
    <p:sldId id="287" r:id="rId20"/>
    <p:sldId id="297" r:id="rId21"/>
    <p:sldId id="288" r:id="rId22"/>
    <p:sldId id="292" r:id="rId23"/>
    <p:sldId id="276" r:id="rId24"/>
    <p:sldId id="277" r:id="rId25"/>
    <p:sldId id="316" r:id="rId26"/>
    <p:sldId id="324" r:id="rId27"/>
    <p:sldId id="302" r:id="rId28"/>
    <p:sldId id="326" r:id="rId29"/>
    <p:sldId id="323" r:id="rId30"/>
    <p:sldId id="321" r:id="rId31"/>
    <p:sldId id="273" r:id="rId32"/>
    <p:sldId id="275" r:id="rId33"/>
    <p:sldId id="337" r:id="rId34"/>
    <p:sldId id="331" r:id="rId35"/>
    <p:sldId id="309" r:id="rId36"/>
    <p:sldId id="332" r:id="rId37"/>
    <p:sldId id="333" r:id="rId38"/>
    <p:sldId id="341" r:id="rId39"/>
    <p:sldId id="338" r:id="rId40"/>
    <p:sldId id="295" r:id="rId41"/>
    <p:sldId id="335" r:id="rId42"/>
    <p:sldId id="328" r:id="rId43"/>
    <p:sldId id="282" r:id="rId44"/>
    <p:sldId id="286" r:id="rId45"/>
    <p:sldId id="330" r:id="rId46"/>
    <p:sldId id="283" r:id="rId47"/>
    <p:sldId id="334" r:id="rId48"/>
    <p:sldId id="307" r:id="rId49"/>
    <p:sldId id="301" r:id="rId50"/>
    <p:sldId id="303" r:id="rId51"/>
    <p:sldId id="344" r:id="rId52"/>
    <p:sldId id="342" r:id="rId53"/>
  </p:sldIdLst>
  <p:sldSz cx="12192000" cy="6858000"/>
  <p:notesSz cx="6794500" cy="99314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708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DFE501-8582-FF8C-0445-45F84EDAB231}" name="Kate Farrell" initials="KF" userId="S::kfarrel2@ed.ac.uk::f57ddf08-e0fe-48da-8bba-ccba475438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FFA3A3"/>
    <a:srgbClr val="FF5B5B"/>
    <a:srgbClr val="7AD894"/>
    <a:srgbClr val="D9D9D9"/>
    <a:srgbClr val="616D6D"/>
    <a:srgbClr val="00B0F0"/>
    <a:srgbClr val="00B050"/>
    <a:srgbClr val="FFC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70" autoAdjust="0"/>
    <p:restoredTop sz="84638" autoAdjust="0"/>
  </p:normalViewPr>
  <p:slideViewPr>
    <p:cSldViewPr snapToGrid="0">
      <p:cViewPr>
        <p:scale>
          <a:sx n="75" d="100"/>
          <a:sy n="75" d="100"/>
        </p:scale>
        <p:origin x="378" y="30"/>
      </p:cViewPr>
      <p:guideLst>
        <p:guide orient="horz" pos="2160"/>
        <p:guide pos="7083"/>
      </p:guideLst>
    </p:cSldViewPr>
  </p:slideViewPr>
  <p:notesTextViewPr>
    <p:cViewPr>
      <p:scale>
        <a:sx n="1" d="1"/>
        <a:sy n="1" d="1"/>
      </p:scale>
      <p:origin x="0" y="0"/>
    </p:cViewPr>
  </p:notesTextViewPr>
  <p:sorterViewPr>
    <p:cViewPr>
      <p:scale>
        <a:sx n="130" d="100"/>
        <a:sy n="13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comments/modernComment_159_22BB0041.xml><?xml version="1.0" encoding="utf-8"?>
<p188:cmLst xmlns:a="http://schemas.openxmlformats.org/drawingml/2006/main" xmlns:r="http://schemas.openxmlformats.org/officeDocument/2006/relationships" xmlns:p188="http://schemas.microsoft.com/office/powerpoint/2018/8/main">
  <p188:cm id="{CAA2DD73-E78C-4DA6-A08B-F18A47CE4591}" authorId="{CEDFE501-8582-FF8C-0445-45F84EDAB231}" created="2025-04-07T11:45:21.991">
    <ac:deMkLst xmlns:ac="http://schemas.microsoft.com/office/drawing/2013/main/command">
      <pc:docMk xmlns:pc="http://schemas.microsoft.com/office/powerpoint/2013/main/command"/>
      <pc:sldMk xmlns:pc="http://schemas.microsoft.com/office/powerpoint/2013/main/command" cId="582680641" sldId="345"/>
      <ac:picMk id="8" creationId="{3DE02E56-69A9-CD39-EBD6-1E7F8DB2BE06}"/>
    </ac:deMkLst>
    <p188:txBody>
      <a:bodyPr/>
      <a:lstStyle/>
      <a:p>
        <a:r>
          <a:rPr lang="en-GB"/>
          <a:t>This symbol might work for using across the whole game.  We need some way of showing data vs coins.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90D19F-9EE3-43D8-9670-6A58E05C31A6}"/>
              </a:ext>
            </a:extLst>
          </p:cNvPr>
          <p:cNvSpPr>
            <a:spLocks noGrp="1"/>
          </p:cNvSpPr>
          <p:nvPr>
            <p:ph type="hdr" sz="quarter"/>
          </p:nvPr>
        </p:nvSpPr>
        <p:spPr>
          <a:xfrm>
            <a:off x="0" y="1"/>
            <a:ext cx="2944284" cy="498295"/>
          </a:xfrm>
          <a:prstGeom prst="rect">
            <a:avLst/>
          </a:prstGeom>
        </p:spPr>
        <p:txBody>
          <a:bodyPr vert="horz" lIns="93744" tIns="46872" rIns="93744" bIns="46872" rtlCol="0"/>
          <a:lstStyle>
            <a:lvl1pPr algn="l">
              <a:defRPr sz="1200"/>
            </a:lvl1pPr>
          </a:lstStyle>
          <a:p>
            <a:pPr rtl="0"/>
            <a:endParaRPr lang="en-GB" noProof="1">
              <a:latin typeface="Calibri" panose="020F0502020204030204" pitchFamily="34" charset="0"/>
            </a:endParaRPr>
          </a:p>
        </p:txBody>
      </p:sp>
      <p:sp>
        <p:nvSpPr>
          <p:cNvPr id="3" name="Date Placeholder 2">
            <a:extLst>
              <a:ext uri="{FF2B5EF4-FFF2-40B4-BE49-F238E27FC236}">
                <a16:creationId xmlns:a16="http://schemas.microsoft.com/office/drawing/2014/main" id="{E0D55E1F-C225-46B0-8D02-A7F01D1EEC63}"/>
              </a:ext>
            </a:extLst>
          </p:cNvPr>
          <p:cNvSpPr>
            <a:spLocks noGrp="1"/>
          </p:cNvSpPr>
          <p:nvPr>
            <p:ph type="dt" sz="quarter" idx="1"/>
          </p:nvPr>
        </p:nvSpPr>
        <p:spPr>
          <a:xfrm>
            <a:off x="3848644" y="1"/>
            <a:ext cx="2944284" cy="498295"/>
          </a:xfrm>
          <a:prstGeom prst="rect">
            <a:avLst/>
          </a:prstGeom>
        </p:spPr>
        <p:txBody>
          <a:bodyPr vert="horz" lIns="93744" tIns="46872" rIns="93744" bIns="46872" rtlCol="0"/>
          <a:lstStyle>
            <a:lvl1pPr algn="r">
              <a:defRPr sz="1200"/>
            </a:lvl1pPr>
          </a:lstStyle>
          <a:p>
            <a:pPr rtl="0"/>
            <a:fld id="{A7FFD535-5175-4C92-80A0-4BD234A7894E}" type="datetime1">
              <a:rPr lang="en-GB" noProof="1" smtClean="0">
                <a:latin typeface="Calibri" panose="020F0502020204030204" pitchFamily="34" charset="0"/>
              </a:rPr>
              <a:t>07/08/2026</a:t>
            </a:fld>
            <a:endParaRPr lang="en-GB" noProof="1">
              <a:latin typeface="Calibri" panose="020F0502020204030204" pitchFamily="34" charset="0"/>
            </a:endParaRPr>
          </a:p>
        </p:txBody>
      </p:sp>
      <p:sp>
        <p:nvSpPr>
          <p:cNvPr id="4" name="Footer Placeholder 3">
            <a:extLst>
              <a:ext uri="{FF2B5EF4-FFF2-40B4-BE49-F238E27FC236}">
                <a16:creationId xmlns:a16="http://schemas.microsoft.com/office/drawing/2014/main" id="{52CF677B-DDC3-4004-9B1B-95E07E15D25E}"/>
              </a:ext>
            </a:extLst>
          </p:cNvPr>
          <p:cNvSpPr>
            <a:spLocks noGrp="1"/>
          </p:cNvSpPr>
          <p:nvPr>
            <p:ph type="ftr" sz="quarter" idx="2"/>
          </p:nvPr>
        </p:nvSpPr>
        <p:spPr>
          <a:xfrm>
            <a:off x="0" y="9433107"/>
            <a:ext cx="2944284" cy="498294"/>
          </a:xfrm>
          <a:prstGeom prst="rect">
            <a:avLst/>
          </a:prstGeom>
        </p:spPr>
        <p:txBody>
          <a:bodyPr vert="horz" lIns="93744" tIns="46872" rIns="93744" bIns="46872" rtlCol="0" anchor="b"/>
          <a:lstStyle>
            <a:lvl1pPr algn="l">
              <a:defRPr sz="1200"/>
            </a:lvl1pPr>
          </a:lstStyle>
          <a:p>
            <a:pPr rtl="0"/>
            <a:endParaRPr lang="en-GB" noProof="1">
              <a:latin typeface="Calibri" panose="020F0502020204030204" pitchFamily="34" charset="0"/>
            </a:endParaRPr>
          </a:p>
        </p:txBody>
      </p:sp>
      <p:sp>
        <p:nvSpPr>
          <p:cNvPr id="5" name="Slide Number Placeholder 4">
            <a:extLst>
              <a:ext uri="{FF2B5EF4-FFF2-40B4-BE49-F238E27FC236}">
                <a16:creationId xmlns:a16="http://schemas.microsoft.com/office/drawing/2014/main" id="{4AD43975-40E2-4F98-BE43-D14876F362E9}"/>
              </a:ext>
            </a:extLst>
          </p:cNvPr>
          <p:cNvSpPr>
            <a:spLocks noGrp="1"/>
          </p:cNvSpPr>
          <p:nvPr>
            <p:ph type="sldNum" sz="quarter" idx="3"/>
          </p:nvPr>
        </p:nvSpPr>
        <p:spPr>
          <a:xfrm>
            <a:off x="3848644" y="9433107"/>
            <a:ext cx="2944284" cy="498294"/>
          </a:xfrm>
          <a:prstGeom prst="rect">
            <a:avLst/>
          </a:prstGeom>
        </p:spPr>
        <p:txBody>
          <a:bodyPr vert="horz" lIns="93744" tIns="46872" rIns="93744" bIns="46872" rtlCol="0" anchor="b"/>
          <a:lstStyle>
            <a:lvl1pPr algn="r">
              <a:defRPr sz="1200"/>
            </a:lvl1pPr>
          </a:lstStyle>
          <a:p>
            <a:pPr rtl="0"/>
            <a:fld id="{98BC8066-2EF6-4176-9ACB-F71BDAE9FFED}" type="slidenum">
              <a:rPr lang="en-GB" noProof="1" smtClean="0">
                <a:latin typeface="Calibri" panose="020F0502020204030204" pitchFamily="34" charset="0"/>
              </a:rPr>
              <a:t>‹#›</a:t>
            </a:fld>
            <a:endParaRPr lang="en-GB" noProof="1">
              <a:latin typeface="Calibri" panose="020F0502020204030204" pitchFamily="34" charset="0"/>
            </a:endParaRPr>
          </a:p>
        </p:txBody>
      </p:sp>
    </p:spTree>
    <p:extLst>
      <p:ext uri="{BB962C8B-B14F-4D97-AF65-F5344CB8AC3E}">
        <p14:creationId xmlns:p14="http://schemas.microsoft.com/office/powerpoint/2010/main" val="251403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284" cy="498295"/>
          </a:xfrm>
          <a:prstGeom prst="rect">
            <a:avLst/>
          </a:prstGeom>
        </p:spPr>
        <p:txBody>
          <a:bodyPr vert="horz" lIns="93744" tIns="46872" rIns="93744" bIns="46872" rtlCol="0"/>
          <a:lstStyle>
            <a:lvl1pPr algn="l">
              <a:defRPr sz="1200">
                <a:latin typeface="Calibri" panose="020F0502020204030204" pitchFamily="34" charset="0"/>
              </a:defRPr>
            </a:lvl1pPr>
          </a:lstStyle>
          <a:p>
            <a:endParaRPr lang="en-GB" noProof="1"/>
          </a:p>
        </p:txBody>
      </p:sp>
      <p:sp>
        <p:nvSpPr>
          <p:cNvPr id="3" name="Date Placeholder 2"/>
          <p:cNvSpPr>
            <a:spLocks noGrp="1"/>
          </p:cNvSpPr>
          <p:nvPr>
            <p:ph type="dt" idx="1"/>
          </p:nvPr>
        </p:nvSpPr>
        <p:spPr>
          <a:xfrm>
            <a:off x="3848644" y="1"/>
            <a:ext cx="2944284" cy="498295"/>
          </a:xfrm>
          <a:prstGeom prst="rect">
            <a:avLst/>
          </a:prstGeom>
        </p:spPr>
        <p:txBody>
          <a:bodyPr vert="horz" lIns="93744" tIns="46872" rIns="93744" bIns="46872" rtlCol="0"/>
          <a:lstStyle>
            <a:lvl1pPr algn="r">
              <a:defRPr sz="1200">
                <a:latin typeface="Calibri" panose="020F0502020204030204" pitchFamily="34" charset="0"/>
              </a:defRPr>
            </a:lvl1pPr>
          </a:lstStyle>
          <a:p>
            <a:fld id="{31ED6B17-004B-494C-BA03-7E4474F127E8}" type="datetime1">
              <a:rPr lang="en-GB" noProof="1" smtClean="0"/>
              <a:t>07/08/2026</a:t>
            </a:fld>
            <a:endParaRPr lang="en-GB" noProof="1"/>
          </a:p>
        </p:txBody>
      </p:sp>
      <p:sp>
        <p:nvSpPr>
          <p:cNvPr id="4" name="Slide Image Placeholder 3"/>
          <p:cNvSpPr>
            <a:spLocks noGrp="1" noRot="1" noChangeAspect="1"/>
          </p:cNvSpPr>
          <p:nvPr>
            <p:ph type="sldImg" idx="2"/>
          </p:nvPr>
        </p:nvSpPr>
        <p:spPr>
          <a:xfrm>
            <a:off x="419100" y="1241425"/>
            <a:ext cx="5957888" cy="3352800"/>
          </a:xfrm>
          <a:prstGeom prst="rect">
            <a:avLst/>
          </a:prstGeom>
          <a:noFill/>
          <a:ln w="12700">
            <a:solidFill>
              <a:prstClr val="black"/>
            </a:solidFill>
          </a:ln>
        </p:spPr>
        <p:txBody>
          <a:bodyPr vert="horz" lIns="93744" tIns="46872" rIns="93744" bIns="46872" rtlCol="0" anchor="ctr"/>
          <a:lstStyle/>
          <a:p>
            <a:pPr rtl="0"/>
            <a:endParaRPr lang="en-GB" noProof="1"/>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3744" tIns="46872" rIns="93744" bIns="46872" rtlCol="0"/>
          <a:lstStyle/>
          <a:p>
            <a:pPr lvl="0" rtl="0"/>
            <a:r>
              <a:rPr lang="en-GB" noProof="1"/>
              <a:t>Click to edit Master text styles</a:t>
            </a:r>
          </a:p>
          <a:p>
            <a:pPr lvl="1" rtl="0"/>
            <a:r>
              <a:rPr lang="en-GB" noProof="1"/>
              <a:t>Second level</a:t>
            </a:r>
          </a:p>
          <a:p>
            <a:pPr lvl="2" rtl="0"/>
            <a:r>
              <a:rPr lang="en-GB" noProof="1"/>
              <a:t>Third level</a:t>
            </a:r>
          </a:p>
          <a:p>
            <a:pPr lvl="3" rtl="0"/>
            <a:r>
              <a:rPr lang="en-GB" noProof="1"/>
              <a:t>Fourth level</a:t>
            </a:r>
          </a:p>
          <a:p>
            <a:pPr lvl="4" rtl="0"/>
            <a:r>
              <a:rPr lang="en-GB" noProof="1"/>
              <a:t>Fifth level</a:t>
            </a:r>
          </a:p>
        </p:txBody>
      </p:sp>
      <p:sp>
        <p:nvSpPr>
          <p:cNvPr id="6" name="Footer Placeholder 5"/>
          <p:cNvSpPr>
            <a:spLocks noGrp="1"/>
          </p:cNvSpPr>
          <p:nvPr>
            <p:ph type="ftr" sz="quarter" idx="4"/>
          </p:nvPr>
        </p:nvSpPr>
        <p:spPr>
          <a:xfrm>
            <a:off x="0" y="9433107"/>
            <a:ext cx="2944284" cy="498294"/>
          </a:xfrm>
          <a:prstGeom prst="rect">
            <a:avLst/>
          </a:prstGeom>
        </p:spPr>
        <p:txBody>
          <a:bodyPr vert="horz" lIns="93744" tIns="46872" rIns="93744" bIns="46872" rtlCol="0" anchor="b"/>
          <a:lstStyle>
            <a:lvl1pPr algn="l">
              <a:defRPr sz="1200">
                <a:latin typeface="Calibri" panose="020F0502020204030204" pitchFamily="34" charset="0"/>
              </a:defRPr>
            </a:lvl1pPr>
          </a:lstStyle>
          <a:p>
            <a:endParaRPr lang="en-GB" noProof="1"/>
          </a:p>
        </p:txBody>
      </p:sp>
      <p:sp>
        <p:nvSpPr>
          <p:cNvPr id="7" name="Slide Number Placeholder 6"/>
          <p:cNvSpPr>
            <a:spLocks noGrp="1"/>
          </p:cNvSpPr>
          <p:nvPr>
            <p:ph type="sldNum" sz="quarter" idx="5"/>
          </p:nvPr>
        </p:nvSpPr>
        <p:spPr>
          <a:xfrm>
            <a:off x="3848644" y="9433107"/>
            <a:ext cx="2944284" cy="498294"/>
          </a:xfrm>
          <a:prstGeom prst="rect">
            <a:avLst/>
          </a:prstGeom>
        </p:spPr>
        <p:txBody>
          <a:bodyPr vert="horz" lIns="93744" tIns="46872" rIns="93744" bIns="46872" rtlCol="0" anchor="b"/>
          <a:lstStyle>
            <a:lvl1pPr algn="r">
              <a:defRPr sz="1200">
                <a:latin typeface="Calibri" panose="020F0502020204030204" pitchFamily="34" charset="0"/>
              </a:defRPr>
            </a:lvl1pPr>
          </a:lstStyle>
          <a:p>
            <a:fld id="{5EA54082-0EDA-40C0-B23E-AB88047B2438}" type="slidenum">
              <a:rPr lang="en-GB" noProof="1" dirty="0" smtClean="0"/>
              <a:pPr/>
              <a:t>‹#›</a:t>
            </a:fld>
            <a:endParaRPr lang="en-GB" noProof="1"/>
          </a:p>
        </p:txBody>
      </p:sp>
    </p:spTree>
    <p:extLst>
      <p:ext uri="{BB962C8B-B14F-4D97-AF65-F5344CB8AC3E}">
        <p14:creationId xmlns:p14="http://schemas.microsoft.com/office/powerpoint/2010/main" val="26250936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lipsimu.com/dice-roller"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aim of the board game is for all players to set up and run their own tech business to digitise and share all the knowledge of Atlantis, g</a:t>
            </a:r>
            <a:r>
              <a:rPr lang="en-GB" sz="1800" dirty="0"/>
              <a:t>o from simple websites to social media to AI services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and to get to the end of 12 rounds without destroying Atlantis Island or its inhabitants.  </a:t>
            </a:r>
          </a:p>
          <a:p>
            <a:pPr>
              <a:lnSpc>
                <a:spcPct val="115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5</a:t>
            </a:fld>
            <a:endParaRPr lang="en-GB" noProof="1"/>
          </a:p>
        </p:txBody>
      </p:sp>
    </p:spTree>
    <p:extLst>
      <p:ext uri="{BB962C8B-B14F-4D97-AF65-F5344CB8AC3E}">
        <p14:creationId xmlns:p14="http://schemas.microsoft.com/office/powerpoint/2010/main" val="2155958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3572A-037A-2A40-7533-4896F5DD0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B4FFD-7B3B-5F3D-1679-DFB162AAD9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0DBA9-26E5-CE6C-56CF-0E4B99186AA4}"/>
              </a:ext>
            </a:extLst>
          </p:cNvPr>
          <p:cNvSpPr>
            <a:spLocks noGrp="1"/>
          </p:cNvSpPr>
          <p:nvPr>
            <p:ph type="body" idx="1"/>
          </p:nvPr>
        </p:nvSpPr>
        <p:spPr/>
        <p:txBody>
          <a:bodyPr/>
          <a:lstStyle/>
          <a:p>
            <a:pPr>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Atlantis Island has survived thanks to the islanders’ careful balance and harmony with nature.  Try not to use too much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water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there is always enough drinking water.  Try not to use too much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power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there is always enough to power the hospital and homes, and keep the sea barriers machinery working otherwise Atlantis would sink.  Try to not pollute the air by using too much fossil fuel too, so that the islanders can breathe clean air.</a:t>
            </a:r>
          </a:p>
          <a:p>
            <a:endParaRPr lang="en-GB" dirty="0"/>
          </a:p>
        </p:txBody>
      </p:sp>
      <p:sp>
        <p:nvSpPr>
          <p:cNvPr id="4" name="Slide Number Placeholder 3">
            <a:extLst>
              <a:ext uri="{FF2B5EF4-FFF2-40B4-BE49-F238E27FC236}">
                <a16:creationId xmlns:a16="http://schemas.microsoft.com/office/drawing/2014/main" id="{F34D5380-4A08-6471-6B26-FD0F57FBF2EF}"/>
              </a:ext>
            </a:extLst>
          </p:cNvPr>
          <p:cNvSpPr>
            <a:spLocks noGrp="1"/>
          </p:cNvSpPr>
          <p:nvPr>
            <p:ph type="sldNum" sz="quarter" idx="5"/>
          </p:nvPr>
        </p:nvSpPr>
        <p:spPr/>
        <p:txBody>
          <a:bodyPr/>
          <a:lstStyle/>
          <a:p>
            <a:fld id="{5EA54082-0EDA-40C0-B23E-AB88047B2438}" type="slidenum">
              <a:rPr lang="en-GB" noProof="1" smtClean="0"/>
              <a:pPr/>
              <a:t>6</a:t>
            </a:fld>
            <a:endParaRPr lang="en-GB" noProof="1"/>
          </a:p>
        </p:txBody>
      </p:sp>
    </p:spTree>
    <p:extLst>
      <p:ext uri="{BB962C8B-B14F-4D97-AF65-F5344CB8AC3E}">
        <p14:creationId xmlns:p14="http://schemas.microsoft.com/office/powerpoint/2010/main" val="1091458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E5461-E757-5C00-306F-86FAE2526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18EF0-C016-0D56-4A68-20350C697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7A5FD4-AD6D-D6D6-EEF7-4A0158772B7A}"/>
              </a:ext>
            </a:extLst>
          </p:cNvPr>
          <p:cNvSpPr>
            <a:spLocks noGrp="1"/>
          </p:cNvSpPr>
          <p:nvPr>
            <p:ph type="body" idx="1"/>
          </p:nvPr>
        </p:nvSpPr>
        <p:spPr/>
        <p:txBody>
          <a:bodyPr/>
          <a:lstStyle/>
          <a:p>
            <a:pPr>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Atlantis Island has survived thanks to the islanders’ careful balance and harmony with nature.  Try not to use too much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water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there is always enough drinking water.  Try not to use too much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power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so there is always enough to power the hospital and homes, and keep the sea barriers machinery working otherwise Atlantis would sink.  Try to not pollute the air by using too much fossil fuel too, so that the islanders can breathe clean air.</a:t>
            </a:r>
          </a:p>
          <a:p>
            <a:endParaRPr lang="en-GB" dirty="0"/>
          </a:p>
        </p:txBody>
      </p:sp>
      <p:sp>
        <p:nvSpPr>
          <p:cNvPr id="4" name="Slide Number Placeholder 3">
            <a:extLst>
              <a:ext uri="{FF2B5EF4-FFF2-40B4-BE49-F238E27FC236}">
                <a16:creationId xmlns:a16="http://schemas.microsoft.com/office/drawing/2014/main" id="{5450D686-EE20-BC27-14E2-35D2FD3C53F1}"/>
              </a:ext>
            </a:extLst>
          </p:cNvPr>
          <p:cNvSpPr>
            <a:spLocks noGrp="1"/>
          </p:cNvSpPr>
          <p:nvPr>
            <p:ph type="sldNum" sz="quarter" idx="5"/>
          </p:nvPr>
        </p:nvSpPr>
        <p:spPr/>
        <p:txBody>
          <a:bodyPr/>
          <a:lstStyle/>
          <a:p>
            <a:fld id="{5EA54082-0EDA-40C0-B23E-AB88047B2438}" type="slidenum">
              <a:rPr lang="en-GB" noProof="1" smtClean="0"/>
              <a:pPr/>
              <a:t>7</a:t>
            </a:fld>
            <a:endParaRPr lang="en-GB" noProof="1"/>
          </a:p>
        </p:txBody>
      </p:sp>
    </p:spTree>
    <p:extLst>
      <p:ext uri="{BB962C8B-B14F-4D97-AF65-F5344CB8AC3E}">
        <p14:creationId xmlns:p14="http://schemas.microsoft.com/office/powerpoint/2010/main" val="322487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50000"/>
              </a:lnSpc>
            </a:pPr>
            <a:r>
              <a:rPr lang="en-GB" sz="1200" dirty="0"/>
              <a:t>This is a game for four players (or pairs)</a:t>
            </a:r>
          </a:p>
          <a:p>
            <a:pPr algn="l">
              <a:lnSpc>
                <a:spcPct val="150000"/>
              </a:lnSpc>
            </a:pPr>
            <a:r>
              <a:rPr lang="en-GB" sz="1200" dirty="0"/>
              <a:t>Each player gets a board with their data centre, servers and bank.</a:t>
            </a:r>
          </a:p>
          <a:p>
            <a:pPr algn="l">
              <a:lnSpc>
                <a:spcPct val="150000"/>
              </a:lnSpc>
            </a:pPr>
            <a:r>
              <a:rPr lang="en-GB" sz="1200" dirty="0"/>
              <a:t>Put the island power grid in the middle, with the reservoir water level and the Chance tables.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will need four pens, preferably a different colour for each player.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will also need a bunch of six sided dice (D6s) or you can use a dice app or website like </a:t>
            </a:r>
            <a:r>
              <a:rPr lang="en-GB" sz="1200" dirty="0">
                <a:hlinkClick r:id="rId3"/>
              </a:rPr>
              <a:t>flipsimu.com/dice-roller</a:t>
            </a:r>
            <a:r>
              <a:rPr lang="en-GB" sz="1200" dirty="0"/>
              <a:t> </a:t>
            </a:r>
          </a:p>
          <a:p>
            <a:pPr algn="l"/>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10</a:t>
            </a:fld>
            <a:endParaRPr lang="en-GB" noProof="1"/>
          </a:p>
        </p:txBody>
      </p:sp>
    </p:spTree>
    <p:extLst>
      <p:ext uri="{BB962C8B-B14F-4D97-AF65-F5344CB8AC3E}">
        <p14:creationId xmlns:p14="http://schemas.microsoft.com/office/powerpoint/2010/main" val="1663638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the start of the game you will choose a Gen1 web server.  You can choose to focus initially on digitising books, images, videos, news or shop items.  You will gather data and earn money as more people access your data and servers.  </a:t>
            </a:r>
          </a:p>
          <a:p>
            <a:pPr>
              <a:lnSpc>
                <a:spcPct val="115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can then save up for additional servers, including Gen2 (which are social media style) servers, and finally Gen 3 (or AI) servers.  Getting more Gen 1 and 2 servers give you more dice to roll (so you can gather more data).</a:t>
            </a:r>
          </a:p>
          <a:p>
            <a:pPr>
              <a:lnSpc>
                <a:spcPct val="115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11</a:t>
            </a:fld>
            <a:endParaRPr lang="en-GB" noProof="1"/>
          </a:p>
        </p:txBody>
      </p:sp>
    </p:spTree>
    <p:extLst>
      <p:ext uri="{BB962C8B-B14F-4D97-AF65-F5344CB8AC3E}">
        <p14:creationId xmlns:p14="http://schemas.microsoft.com/office/powerpoint/2010/main" val="327469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Choose a Gen 1 server and draw a line around it.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 first server is free, so you don’t need to pay 5 coins.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Your water usage has already been filled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The server gives you one dice that you’ll be able to roll each round.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12</a:t>
            </a:fld>
            <a:endParaRPr lang="en-GB" noProof="1"/>
          </a:p>
        </p:txBody>
      </p:sp>
    </p:spTree>
    <p:extLst>
      <p:ext uri="{BB962C8B-B14F-4D97-AF65-F5344CB8AC3E}">
        <p14:creationId xmlns:p14="http://schemas.microsoft.com/office/powerpoint/2010/main" val="1565844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will need to sign up for </a:t>
            </a: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two power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for your server.  On the island power grid, put your initial in any two of the circles (or with your colour, if all the players are using different coloured pens.)</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13</a:t>
            </a:fld>
            <a:endParaRPr lang="en-GB" noProof="1"/>
          </a:p>
        </p:txBody>
      </p:sp>
    </p:spTree>
    <p:extLst>
      <p:ext uri="{BB962C8B-B14F-4D97-AF65-F5344CB8AC3E}">
        <p14:creationId xmlns:p14="http://schemas.microsoft.com/office/powerpoint/2010/main" val="291456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Players roll dice each round to find out how much data they have managed to digitise.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the start of the game, this will be one die, but as you buy servers, you gain more dice to use.</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15</a:t>
            </a:fld>
            <a:endParaRPr lang="en-GB" noProof="1"/>
          </a:p>
        </p:txBody>
      </p:sp>
    </p:spTree>
    <p:extLst>
      <p:ext uri="{BB962C8B-B14F-4D97-AF65-F5344CB8AC3E}">
        <p14:creationId xmlns:p14="http://schemas.microsoft.com/office/powerpoint/2010/main" val="1204316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roll 1-5 then fill in1-5 circles in your data repository.  You can choose to fill in circles of any data type (books, images, video etc.) although you might want to focus on gaining data in the same row as your Gen 1 server(s) to be able to expand later. </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16</a:t>
            </a:fld>
            <a:endParaRPr lang="en-GB" noProof="1"/>
          </a:p>
        </p:txBody>
      </p:sp>
    </p:spTree>
    <p:extLst>
      <p:ext uri="{BB962C8B-B14F-4D97-AF65-F5344CB8AC3E}">
        <p14:creationId xmlns:p14="http://schemas.microsoft.com/office/powerpoint/2010/main" val="2171968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Normally you will gather data related to your business, for example gathering green images data if you have a ‘Digital Paintings’ business or red books data if you have a ‘Digital Books’ business.  You can choose to split your dice roll between different data types.  For example, if you roll a 4, you could fill in 2 books data circles and 2 images data circles.</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17</a:t>
            </a:fld>
            <a:endParaRPr lang="en-GB" noProof="1"/>
          </a:p>
        </p:txBody>
      </p:sp>
    </p:spTree>
    <p:extLst>
      <p:ext uri="{BB962C8B-B14F-4D97-AF65-F5344CB8AC3E}">
        <p14:creationId xmlns:p14="http://schemas.microsoft.com/office/powerpoint/2010/main" val="4049262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fill in one of the starry circles, you have earned one coin.  Colour in one starry coin in your bank for every coin you earn in your data centre.</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18</a:t>
            </a:fld>
            <a:endParaRPr lang="en-GB" noProof="1"/>
          </a:p>
        </p:txBody>
      </p:sp>
    </p:spTree>
    <p:extLst>
      <p:ext uri="{BB962C8B-B14F-4D97-AF65-F5344CB8AC3E}">
        <p14:creationId xmlns:p14="http://schemas.microsoft.com/office/powerpoint/2010/main" val="3181587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roll a six on any of your dice, this will cause an event to happen.  Roll each of these dice again and check the Chance chart to see what happens.  Resolve the effects immediately, adding or subtracting power, money, water or data from the appropriate place.</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20</a:t>
            </a:fld>
            <a:endParaRPr lang="en-GB" noProof="1"/>
          </a:p>
        </p:txBody>
      </p:sp>
    </p:spTree>
    <p:extLst>
      <p:ext uri="{BB962C8B-B14F-4D97-AF65-F5344CB8AC3E}">
        <p14:creationId xmlns:p14="http://schemas.microsoft.com/office/powerpoint/2010/main" val="3281312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At the start of the game, use the Gen 1 server Chance table if you roll a 6.  Once you buy your first Gen. 2 server, switch to the Gen 2 and 3 table if you roll a six.  Some things are worse, but some are better!</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21</a:t>
            </a:fld>
            <a:endParaRPr lang="en-GB" noProof="1"/>
          </a:p>
        </p:txBody>
      </p:sp>
    </p:spTree>
    <p:extLst>
      <p:ext uri="{BB962C8B-B14F-4D97-AF65-F5344CB8AC3E}">
        <p14:creationId xmlns:p14="http://schemas.microsoft.com/office/powerpoint/2010/main" val="3084332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have enough money to buy something (a server, power or water utility) then you can do this at this point of the round.  You won’t have enough money in the first round though!  </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22</a:t>
            </a:fld>
            <a:endParaRPr lang="en-GB" noProof="1"/>
          </a:p>
        </p:txBody>
      </p:sp>
    </p:spTree>
    <p:extLst>
      <p:ext uri="{BB962C8B-B14F-4D97-AF65-F5344CB8AC3E}">
        <p14:creationId xmlns:p14="http://schemas.microsoft.com/office/powerpoint/2010/main" val="40557938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Each round you will need to reduce the water level depending on the water requirements of your servers. </a:t>
            </a:r>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23</a:t>
            </a:fld>
            <a:endParaRPr lang="en-GB" noProof="1"/>
          </a:p>
        </p:txBody>
      </p:sp>
    </p:spTree>
    <p:extLst>
      <p:ext uri="{BB962C8B-B14F-4D97-AF65-F5344CB8AC3E}">
        <p14:creationId xmlns:p14="http://schemas.microsoft.com/office/powerpoint/2010/main" val="2904480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round you will need to reduce the water level depending on the water requirements of your servers.  For example, if you have one Gen1 server, reduce the water level by the two water drops shown on that server.  In the first round, the four players will need to reduce the reservoir by 8 water drops.</a:t>
            </a:r>
          </a:p>
          <a:p>
            <a:pPr>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round count up how much water all your servers need.  Pull the reservoir water level down by that many water drops.</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24</a:t>
            </a:fld>
            <a:endParaRPr lang="en-GB" noProof="1"/>
          </a:p>
        </p:txBody>
      </p:sp>
    </p:spTree>
    <p:extLst>
      <p:ext uri="{BB962C8B-B14F-4D97-AF65-F5344CB8AC3E}">
        <p14:creationId xmlns:p14="http://schemas.microsoft.com/office/powerpoint/2010/main" val="1795292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round, one player should roll two dice to find out how much rain has fallen and filled up the island’s reservoir.  Move the water level up by that number.  For example, if the dice rolled were a 6 and a 4, move the water level up by ten.</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25</a:t>
            </a:fld>
            <a:endParaRPr lang="en-GB" noProof="1"/>
          </a:p>
        </p:txBody>
      </p:sp>
    </p:spTree>
    <p:extLst>
      <p:ext uri="{BB962C8B-B14F-4D97-AF65-F5344CB8AC3E}">
        <p14:creationId xmlns:p14="http://schemas.microsoft.com/office/powerpoint/2010/main" val="135340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Check to see if there is still power and water.  If the water level is at zero or there are no free power spots then the islanders die.  If there are three pollution clouds filled in, then the islanders die.  </a:t>
            </a:r>
          </a:p>
          <a:p>
            <a:pPr>
              <a:lnSpc>
                <a:spcPct val="115000"/>
              </a:lnSpc>
              <a:spcAft>
                <a:spcPts val="800"/>
              </a:spcAft>
              <a:buNone/>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a player has purchased the nuclear power plant, they should roll two dice.  If two 6s are rolled, then the nuclear power plant has an accident and the islanders die.</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26</a:t>
            </a:fld>
            <a:endParaRPr lang="en-GB" noProof="1"/>
          </a:p>
        </p:txBody>
      </p:sp>
    </p:spTree>
    <p:extLst>
      <p:ext uri="{BB962C8B-B14F-4D97-AF65-F5344CB8AC3E}">
        <p14:creationId xmlns:p14="http://schemas.microsoft.com/office/powerpoint/2010/main" val="2614937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Score off the round number.  This helps you to keep track of how far you are through the game.</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27</a:t>
            </a:fld>
            <a:endParaRPr lang="en-GB" noProof="1"/>
          </a:p>
        </p:txBody>
      </p:sp>
    </p:spTree>
    <p:extLst>
      <p:ext uri="{BB962C8B-B14F-4D97-AF65-F5344CB8AC3E}">
        <p14:creationId xmlns:p14="http://schemas.microsoft.com/office/powerpoint/2010/main" val="11360584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Once you’ve saved enough, you can choose to buy additional servers or power/water utilities.  </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28</a:t>
            </a:fld>
            <a:endParaRPr lang="en-GB" noProof="1"/>
          </a:p>
        </p:txBody>
      </p:sp>
    </p:spTree>
    <p:extLst>
      <p:ext uri="{BB962C8B-B14F-4D97-AF65-F5344CB8AC3E}">
        <p14:creationId xmlns:p14="http://schemas.microsoft.com/office/powerpoint/2010/main" val="1480609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need enough </a:t>
            </a:r>
            <a:r>
              <a:rPr lang="en-GB" sz="1200" b="1" dirty="0"/>
              <a:t>money</a:t>
            </a:r>
            <a:r>
              <a:rPr lang="en-GB" sz="1200" dirty="0"/>
              <a:t> to buy a Gen 1 server.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also need enough </a:t>
            </a:r>
            <a:r>
              <a:rPr lang="en-GB" sz="1200" b="1" dirty="0"/>
              <a:t>data</a:t>
            </a:r>
            <a:r>
              <a:rPr lang="en-GB" sz="1200" dirty="0"/>
              <a:t> to buy a Gen 2 or 3 server!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29</a:t>
            </a:fld>
            <a:endParaRPr lang="en-GB" noProof="1"/>
          </a:p>
        </p:txBody>
      </p:sp>
    </p:spTree>
    <p:extLst>
      <p:ext uri="{BB962C8B-B14F-4D97-AF65-F5344CB8AC3E}">
        <p14:creationId xmlns:p14="http://schemas.microsoft.com/office/powerpoint/2010/main" val="42196942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need enough </a:t>
            </a:r>
            <a:r>
              <a:rPr lang="en-GB" sz="1200" b="1" dirty="0"/>
              <a:t>money</a:t>
            </a:r>
            <a:r>
              <a:rPr lang="en-GB" sz="1200" dirty="0"/>
              <a:t> to buy a server.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You need enough </a:t>
            </a:r>
            <a:r>
              <a:rPr lang="en-GB" sz="1200" b="1" dirty="0"/>
              <a:t>data</a:t>
            </a:r>
            <a:r>
              <a:rPr lang="en-GB" sz="1200" dirty="0"/>
              <a:t> to buy a Gen 2 or 3 server!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30</a:t>
            </a:fld>
            <a:endParaRPr lang="en-GB" noProof="1"/>
          </a:p>
        </p:txBody>
      </p:sp>
    </p:spTree>
    <p:extLst>
      <p:ext uri="{BB962C8B-B14F-4D97-AF65-F5344CB8AC3E}">
        <p14:creationId xmlns:p14="http://schemas.microsoft.com/office/powerpoint/2010/main" val="37220465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pay the cost for your purchase by scoring off the coins in your bank/wallet.  Fill in the appropriate dotted line to show you now own that item.</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31</a:t>
            </a:fld>
            <a:endParaRPr lang="en-GB" noProof="1"/>
          </a:p>
        </p:txBody>
      </p:sp>
    </p:spTree>
    <p:extLst>
      <p:ext uri="{BB962C8B-B14F-4D97-AF65-F5344CB8AC3E}">
        <p14:creationId xmlns:p14="http://schemas.microsoft.com/office/powerpoint/2010/main" val="2203839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Fill in the appropriate number of water spots on your board. </a:t>
            </a:r>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32</a:t>
            </a:fld>
            <a:endParaRPr lang="en-GB" noProof="1"/>
          </a:p>
        </p:txBody>
      </p:sp>
    </p:spTree>
    <p:extLst>
      <p:ext uri="{BB962C8B-B14F-4D97-AF65-F5344CB8AC3E}">
        <p14:creationId xmlns:p14="http://schemas.microsoft.com/office/powerpoint/2010/main" val="4227925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If your purchase gives you 1 or 2 extra dice, fill in the dotted line for your new dice. </a:t>
            </a:r>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33</a:t>
            </a:fld>
            <a:endParaRPr lang="en-GB" noProof="1"/>
          </a:p>
        </p:txBody>
      </p:sp>
    </p:spTree>
    <p:extLst>
      <p:ext uri="{BB962C8B-B14F-4D97-AF65-F5344CB8AC3E}">
        <p14:creationId xmlns:p14="http://schemas.microsoft.com/office/powerpoint/2010/main" val="35615585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Sign up for the appropriate number of power spots.  </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34</a:t>
            </a:fld>
            <a:endParaRPr lang="en-GB" noProof="1"/>
          </a:p>
        </p:txBody>
      </p:sp>
    </p:spTree>
    <p:extLst>
      <p:ext uri="{BB962C8B-B14F-4D97-AF65-F5344CB8AC3E}">
        <p14:creationId xmlns:p14="http://schemas.microsoft.com/office/powerpoint/2010/main" val="20847835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must have the previous type of server before getting a more advanced server.  For example, you must have a yellow Gen 1 News Server before you can progress onto a Gen 2 Text Social Media server.  </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36</a:t>
            </a:fld>
            <a:endParaRPr lang="en-GB" noProof="1"/>
          </a:p>
        </p:txBody>
      </p:sp>
    </p:spTree>
    <p:extLst>
      <p:ext uri="{BB962C8B-B14F-4D97-AF65-F5344CB8AC3E}">
        <p14:creationId xmlns:p14="http://schemas.microsoft.com/office/powerpoint/2010/main" val="21939635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must have enough data to buy a Gen 2 or 3 server.  Make sure the correct Gen 2 box is filled with coloured in data points in your data centre to buy a Gen 2 server (or the Gen 3 boxes to then buy a Gen 3 server).</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37</a:t>
            </a:fld>
            <a:endParaRPr lang="en-GB" noProof="1"/>
          </a:p>
        </p:txBody>
      </p:sp>
    </p:spTree>
    <p:extLst>
      <p:ext uri="{BB962C8B-B14F-4D97-AF65-F5344CB8AC3E}">
        <p14:creationId xmlns:p14="http://schemas.microsoft.com/office/powerpoint/2010/main" val="2128905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There is an ‘Investor Bonus’ available for the first player to buy each type of Gen 2 and 3 server.  For example, the first person to buy an image sharing server will get 10 coins.  If you are the first player to buy a server with an investor bonus, you can add those coins into your bank, but you cannot spend them this round.</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38</a:t>
            </a:fld>
            <a:endParaRPr lang="en-GB" noProof="1"/>
          </a:p>
        </p:txBody>
      </p:sp>
    </p:spTree>
    <p:extLst>
      <p:ext uri="{BB962C8B-B14F-4D97-AF65-F5344CB8AC3E}">
        <p14:creationId xmlns:p14="http://schemas.microsoft.com/office/powerpoint/2010/main" val="4054804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Can you work together to digitise and share all of Atlantis Island’s data?  Together make sure all ten of the Gen 2 and Gen 3 data blocks are complete between all four players, so that Atlantis’ knowledge is protected and so it is shared with the world.  </a:t>
            </a:r>
          </a:p>
          <a:p>
            <a:pPr>
              <a:lnSpc>
                <a:spcPct val="115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Good luck!</a:t>
            </a:r>
          </a:p>
          <a:p>
            <a:endParaRPr lang="en-GB" dirty="0"/>
          </a:p>
        </p:txBody>
      </p:sp>
      <p:sp>
        <p:nvSpPr>
          <p:cNvPr id="4" name="Slide Number Placeholder 3"/>
          <p:cNvSpPr>
            <a:spLocks noGrp="1"/>
          </p:cNvSpPr>
          <p:nvPr>
            <p:ph type="sldNum" sz="quarter" idx="5"/>
          </p:nvPr>
        </p:nvSpPr>
        <p:spPr/>
        <p:txBody>
          <a:bodyPr/>
          <a:lstStyle/>
          <a:p>
            <a:fld id="{5EA54082-0EDA-40C0-B23E-AB88047B2438}" type="slidenum">
              <a:rPr lang="en-GB" noProof="1" smtClean="0"/>
              <a:pPr/>
              <a:t>48</a:t>
            </a:fld>
            <a:endParaRPr lang="en-GB" noProof="1"/>
          </a:p>
        </p:txBody>
      </p:sp>
    </p:spTree>
    <p:extLst>
      <p:ext uri="{BB962C8B-B14F-4D97-AF65-F5344CB8AC3E}">
        <p14:creationId xmlns:p14="http://schemas.microsoft.com/office/powerpoint/2010/main" val="979396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75420" y="2493085"/>
            <a:ext cx="4971618" cy="2033753"/>
          </a:xfrm>
        </p:spPr>
        <p:txBody>
          <a:bodyPr rtlCol="0" anchor="ctr">
            <a:normAutofit/>
          </a:bodyPr>
          <a:lstStyle>
            <a:lvl1pPr algn="r">
              <a:defRPr sz="3600">
                <a:latin typeface="Century Gothic" panose="020B0502020202020204" pitchFamily="34" charset="0"/>
              </a:defRPr>
            </a:lvl1pPr>
          </a:lstStyle>
          <a:p>
            <a:pPr rtl="0"/>
            <a:r>
              <a:rPr lang="en-GB" noProof="1"/>
              <a:t>Title</a:t>
            </a:r>
          </a:p>
        </p:txBody>
      </p:sp>
      <p:sp>
        <p:nvSpPr>
          <p:cNvPr id="3" name="Subtitle 2"/>
          <p:cNvSpPr>
            <a:spLocks noGrp="1"/>
          </p:cNvSpPr>
          <p:nvPr>
            <p:ph type="subTitle" idx="1" hasCustomPrompt="1"/>
          </p:nvPr>
        </p:nvSpPr>
        <p:spPr>
          <a:xfrm>
            <a:off x="6569348" y="2493085"/>
            <a:ext cx="4984220" cy="2033752"/>
          </a:xfrm>
        </p:spPr>
        <p:txBody>
          <a:bodyPr rtlCol="0" anchor="ctr">
            <a:normAutofit/>
          </a:bodyPr>
          <a:lstStyle>
            <a:lvl1pPr marL="0" indent="0" algn="l">
              <a:buNone/>
              <a:defRPr sz="1800">
                <a:solidFill>
                  <a:schemeClr val="tx1">
                    <a:lumMod val="85000"/>
                    <a:lumOff val="15000"/>
                  </a:schemeClr>
                </a:solidFill>
                <a:latin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1"/>
              <a:t>Subtitle</a:t>
            </a:r>
          </a:p>
        </p:txBody>
      </p:sp>
      <p:sp>
        <p:nvSpPr>
          <p:cNvPr id="9" name="Rectangle 8" descr="Colour filled rectangle border"/>
          <p:cNvSpPr/>
          <p:nvPr userDrawn="1"/>
        </p:nvSpPr>
        <p:spPr>
          <a:xfrm>
            <a:off x="0" y="6479628"/>
            <a:ext cx="3054096" cy="378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 name="Rectangle 9" descr="Colour filled rectangle border"/>
          <p:cNvSpPr/>
          <p:nvPr userDrawn="1"/>
        </p:nvSpPr>
        <p:spPr>
          <a:xfrm>
            <a:off x="3054096" y="6479628"/>
            <a:ext cx="3054096" cy="3783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1" name="Rectangle 10" descr="Colour filled rectangle border"/>
          <p:cNvSpPr/>
          <p:nvPr userDrawn="1"/>
        </p:nvSpPr>
        <p:spPr>
          <a:xfrm>
            <a:off x="6108192" y="6479628"/>
            <a:ext cx="3054096" cy="37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2" name="Rectangle 11" descr="Colour filled rectangle border"/>
          <p:cNvSpPr/>
          <p:nvPr userDrawn="1"/>
        </p:nvSpPr>
        <p:spPr>
          <a:xfrm>
            <a:off x="9137904" y="6479628"/>
            <a:ext cx="3054096" cy="3783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Tree>
    <p:extLst>
      <p:ext uri="{BB962C8B-B14F-4D97-AF65-F5344CB8AC3E}">
        <p14:creationId xmlns:p14="http://schemas.microsoft.com/office/powerpoint/2010/main" val="4097708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610211"/>
            <a:ext cx="6934201" cy="965477"/>
          </a:xfrm>
        </p:spPr>
        <p:txBody>
          <a:bodyPr rtlCol="0"/>
          <a:lstStyle>
            <a:lvl1pPr>
              <a:defRPr>
                <a:latin typeface="Castellar" panose="020A0402060406010301" pitchFamily="18" charset="0"/>
              </a:defRPr>
            </a:lvl1pPr>
          </a:lstStyle>
          <a:p>
            <a:pPr rtl="0"/>
            <a:r>
              <a:rPr lang="en-GB" noProof="1"/>
              <a:t>Title</a:t>
            </a:r>
          </a:p>
        </p:txBody>
      </p:sp>
      <p:sp>
        <p:nvSpPr>
          <p:cNvPr id="3" name="Content Placeholder 2"/>
          <p:cNvSpPr>
            <a:spLocks noGrp="1"/>
          </p:cNvSpPr>
          <p:nvPr>
            <p:ph idx="1" hasCustomPrompt="1"/>
          </p:nvPr>
        </p:nvSpPr>
        <p:spPr>
          <a:xfrm>
            <a:off x="838201" y="2727433"/>
            <a:ext cx="6934200" cy="2585545"/>
          </a:xfrm>
        </p:spPr>
        <p:txBody>
          <a:bodyPr rtlCol="0">
            <a:normAutofit/>
          </a:bodyPr>
          <a:lstStyle>
            <a:lvl1pPr marL="0" indent="0">
              <a:lnSpc>
                <a:spcPct val="110000"/>
              </a:lnSpc>
              <a:spcBef>
                <a:spcPts val="0"/>
              </a:spcBef>
              <a:spcAft>
                <a:spcPts val="1400"/>
              </a:spcAft>
              <a:buNone/>
              <a:defRPr sz="1800" baseline="0">
                <a:solidFill>
                  <a:schemeClr val="tx1">
                    <a:lumMod val="85000"/>
                    <a:lumOff val="15000"/>
                  </a:schemeClr>
                </a:solidFill>
                <a:latin typeface="Segoe UI" panose="020B0502040204020203" pitchFamily="34" charset="0"/>
              </a:defRPr>
            </a:lvl1pPr>
          </a:lstStyle>
          <a:p>
            <a:pPr lvl="0" rtl="0"/>
            <a:r>
              <a:rPr lang="en-GB" noProof="1"/>
              <a:t>Body Text</a:t>
            </a:r>
          </a:p>
        </p:txBody>
      </p:sp>
      <p:sp>
        <p:nvSpPr>
          <p:cNvPr id="7" name="Rectangle 6" descr="Colour filled rectangle border"/>
          <p:cNvSpPr/>
          <p:nvPr userDrawn="1"/>
        </p:nvSpPr>
        <p:spPr>
          <a:xfrm>
            <a:off x="0" y="6479628"/>
            <a:ext cx="3054096" cy="378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8" name="Rectangle 7" descr="Colour filled rectangle border"/>
          <p:cNvSpPr/>
          <p:nvPr userDrawn="1"/>
        </p:nvSpPr>
        <p:spPr>
          <a:xfrm>
            <a:off x="3054096" y="6479628"/>
            <a:ext cx="3054096" cy="3783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9" name="Rectangle 8" descr="Colour filled rectangle border"/>
          <p:cNvSpPr/>
          <p:nvPr userDrawn="1"/>
        </p:nvSpPr>
        <p:spPr>
          <a:xfrm>
            <a:off x="6108192" y="6479628"/>
            <a:ext cx="3054096" cy="37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
        <p:nvSpPr>
          <p:cNvPr id="10" name="Rectangle 9" descr="Colour filled rectangle border"/>
          <p:cNvSpPr/>
          <p:nvPr userDrawn="1"/>
        </p:nvSpPr>
        <p:spPr>
          <a:xfrm>
            <a:off x="9137904" y="6479628"/>
            <a:ext cx="3054096" cy="3783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spTree>
    <p:extLst>
      <p:ext uri="{BB962C8B-B14F-4D97-AF65-F5344CB8AC3E}">
        <p14:creationId xmlns:p14="http://schemas.microsoft.com/office/powerpoint/2010/main" val="3205919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ne 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3" name="Content Placeholder 2"/>
          <p:cNvSpPr>
            <a:spLocks noGrp="1"/>
          </p:cNvSpPr>
          <p:nvPr>
            <p:ph sz="half" idx="1" hasCustomPrompt="1"/>
          </p:nvPr>
        </p:nvSpPr>
        <p:spPr>
          <a:xfrm>
            <a:off x="926758" y="2380595"/>
            <a:ext cx="4748828" cy="450383"/>
          </a:xfrm>
        </p:spPr>
        <p:txBody>
          <a:bodyPr rtlCol="0">
            <a:normAutofit/>
          </a:bodyPr>
          <a:lstStyle>
            <a:lvl1pPr marL="0" indent="0">
              <a:buNone/>
              <a:tabLst>
                <a:tab pos="850392" algn="ctr"/>
                <a:tab pos="1545336" algn="ctr"/>
                <a:tab pos="2240280" algn="ctr"/>
                <a:tab pos="2926080" algn="ctr"/>
                <a:tab pos="3621024" algn="ctr"/>
                <a:tab pos="4315968" algn="ctr"/>
              </a:tabLst>
              <a:defRPr sz="2400">
                <a:solidFill>
                  <a:schemeClr val="tx2"/>
                </a:solidFill>
                <a:latin typeface="Segoe UI" panose="020B0502040204020203" pitchFamily="34" charset="0"/>
              </a:defRPr>
            </a:lvl1pPr>
          </a:lstStyle>
          <a:p>
            <a:pPr lvl="0" rtl="0"/>
            <a:r>
              <a:rPr lang="en-GB" noProof="1"/>
              <a:t>Text</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spTree>
    <p:extLst>
      <p:ext uri="{BB962C8B-B14F-4D97-AF65-F5344CB8AC3E}">
        <p14:creationId xmlns:p14="http://schemas.microsoft.com/office/powerpoint/2010/main" val="2242144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spTree>
    <p:extLst>
      <p:ext uri="{BB962C8B-B14F-4D97-AF65-F5344CB8AC3E}">
        <p14:creationId xmlns:p14="http://schemas.microsoft.com/office/powerpoint/2010/main" val="3319836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ight-mont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4837386" cy="990709"/>
          </a:xfrm>
        </p:spPr>
        <p:txBody>
          <a:bodyPr rtlCol="0">
            <a:normAutofit/>
          </a:bodyPr>
          <a:lstStyle>
            <a:lvl1pPr>
              <a:defRPr sz="3600">
                <a:latin typeface="Century Gothic" panose="020B0502020202020204" pitchFamily="34" charset="0"/>
              </a:defRPr>
            </a:lvl1pPr>
          </a:lstStyle>
          <a:p>
            <a:pPr rtl="0"/>
            <a:r>
              <a:rPr lang="en-GB" noProof="1"/>
              <a:t>Title</a:t>
            </a:r>
          </a:p>
        </p:txBody>
      </p:sp>
      <p:sp>
        <p:nvSpPr>
          <p:cNvPr id="9" name="Text Placeholder 8"/>
          <p:cNvSpPr>
            <a:spLocks noGrp="1"/>
          </p:cNvSpPr>
          <p:nvPr>
            <p:ph type="body" sz="quarter" idx="10" hasCustomPrompt="1"/>
          </p:nvPr>
        </p:nvSpPr>
        <p:spPr>
          <a:xfrm>
            <a:off x="6557963" y="365125"/>
            <a:ext cx="4795837" cy="990709"/>
          </a:xfrm>
        </p:spPr>
        <p:txBody>
          <a:bodyPr rtlCol="0" anchor="ctr">
            <a:normAutofit/>
          </a:bodyPr>
          <a:lstStyle>
            <a:lvl1pPr marL="0" indent="0" algn="r">
              <a:buNone/>
              <a:defRPr sz="2400">
                <a:solidFill>
                  <a:schemeClr val="tx2"/>
                </a:solidFill>
                <a:latin typeface="Century Gothic" panose="020B0502020202020204" pitchFamily="34" charset="0"/>
              </a:defRPr>
            </a:lvl1pPr>
          </a:lstStyle>
          <a:p>
            <a:pPr lvl="0" rtl="0"/>
            <a:r>
              <a:rPr lang="en-GB" noProof="1"/>
              <a:t>Month</a:t>
            </a:r>
          </a:p>
        </p:txBody>
      </p:sp>
    </p:spTree>
    <p:extLst>
      <p:ext uri="{BB962C8B-B14F-4D97-AF65-F5344CB8AC3E}">
        <p14:creationId xmlns:p14="http://schemas.microsoft.com/office/powerpoint/2010/main" val="173984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rtlCol="0" anchor="b"/>
          <a:lstStyle>
            <a:lvl1pPr>
              <a:defRPr sz="6000">
                <a:latin typeface="Century Gothic" panose="020B0502020202020204" pitchFamily="34" charset="0"/>
              </a:defRPr>
            </a:lvl1pPr>
          </a:lstStyle>
          <a:p>
            <a:pPr rtl="0"/>
            <a:r>
              <a:rPr lang="en-US" noProof="1"/>
              <a:t>Click to edit Master title style</a:t>
            </a:r>
            <a:endParaRPr lang="en-GB" noProof="1"/>
          </a:p>
        </p:txBody>
      </p:sp>
      <p:sp>
        <p:nvSpPr>
          <p:cNvPr id="3" name="Text Placeholder 2"/>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latin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1"/>
              <a:t>Click to edit Master text styles</a:t>
            </a:r>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FB4CCA24-F28F-4DFB-ACBA-20B06965DA25}" type="datetime1">
              <a:rPr lang="en-GB" noProof="1" smtClean="0"/>
              <a:t>07/08/2026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292670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Text Placeholder 2"/>
          <p:cNvSpPr>
            <a:spLocks noGrp="1"/>
          </p:cNvSpPr>
          <p:nvPr>
            <p:ph type="body" idx="1"/>
          </p:nvPr>
        </p:nvSpPr>
        <p:spPr>
          <a:xfrm>
            <a:off x="839788" y="1681163"/>
            <a:ext cx="5157787" cy="823912"/>
          </a:xfrm>
        </p:spPr>
        <p:txBody>
          <a:bodyPr rtlCol="0"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1"/>
              <a:t>Click to edit Master text styles</a:t>
            </a:r>
          </a:p>
        </p:txBody>
      </p:sp>
      <p:sp>
        <p:nvSpPr>
          <p:cNvPr id="4" name="Content Placeholder 3"/>
          <p:cNvSpPr>
            <a:spLocks noGrp="1"/>
          </p:cNvSpPr>
          <p:nvPr>
            <p:ph sz="half" idx="2"/>
          </p:nvPr>
        </p:nvSpPr>
        <p:spPr>
          <a:xfrm>
            <a:off x="839788" y="2505075"/>
            <a:ext cx="5157787" cy="3684588"/>
          </a:xfrm>
        </p:spPr>
        <p:txBody>
          <a:bodyPr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5" name="Text Placeholder 4"/>
          <p:cNvSpPr>
            <a:spLocks noGrp="1"/>
          </p:cNvSpPr>
          <p:nvPr>
            <p:ph type="body" sz="quarter" idx="3"/>
          </p:nvPr>
        </p:nvSpPr>
        <p:spPr>
          <a:xfrm>
            <a:off x="6172200" y="1681163"/>
            <a:ext cx="5183188" cy="823912"/>
          </a:xfrm>
        </p:spPr>
        <p:txBody>
          <a:bodyPr rtlCol="0"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1"/>
              <a:t>Click to edit Master text styles</a:t>
            </a:r>
          </a:p>
        </p:txBody>
      </p:sp>
      <p:sp>
        <p:nvSpPr>
          <p:cNvPr id="6" name="Content Placeholder 5"/>
          <p:cNvSpPr>
            <a:spLocks noGrp="1"/>
          </p:cNvSpPr>
          <p:nvPr>
            <p:ph sz="quarter" idx="4"/>
          </p:nvPr>
        </p:nvSpPr>
        <p:spPr>
          <a:xfrm>
            <a:off x="6172200" y="2505075"/>
            <a:ext cx="5183188" cy="3684588"/>
          </a:xfrm>
        </p:spPr>
        <p:txBody>
          <a:bodyPr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7" name="Date Placeholder 6"/>
          <p:cNvSpPr>
            <a:spLocks noGrp="1"/>
          </p:cNvSpPr>
          <p:nvPr>
            <p:ph type="dt" sz="half" idx="10"/>
          </p:nvPr>
        </p:nvSpPr>
        <p:spPr/>
        <p:txBody>
          <a:bodyPr rtlCol="0"/>
          <a:lstStyle>
            <a:lvl1pPr>
              <a:defRPr>
                <a:latin typeface="Segoe UI" panose="020B0502040204020203" pitchFamily="34" charset="0"/>
              </a:defRPr>
            </a:lvl1pPr>
          </a:lstStyle>
          <a:p>
            <a:fld id="{D2DB317B-B1D9-4083-B347-E0B5380E0224}" type="datetime1">
              <a:rPr lang="en-GB" noProof="1" smtClean="0"/>
              <a:t>07/08/2026</a:t>
            </a:fld>
            <a:endParaRPr lang="en-GB" noProof="1"/>
          </a:p>
        </p:txBody>
      </p:sp>
      <p:sp>
        <p:nvSpPr>
          <p:cNvPr id="8" name="Footer Placeholder 7"/>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9" name="Slide Number Placeholder 8"/>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714509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Date Placeholder 2"/>
          <p:cNvSpPr>
            <a:spLocks noGrp="1"/>
          </p:cNvSpPr>
          <p:nvPr>
            <p:ph type="dt" sz="half" idx="10"/>
          </p:nvPr>
        </p:nvSpPr>
        <p:spPr/>
        <p:txBody>
          <a:bodyPr rtlCol="0"/>
          <a:lstStyle>
            <a:lvl1pPr>
              <a:defRPr>
                <a:latin typeface="Segoe UI" panose="020B0502040204020203" pitchFamily="34" charset="0"/>
              </a:defRPr>
            </a:lvl1pPr>
          </a:lstStyle>
          <a:p>
            <a:fld id="{3F727CC4-9C4A-4A06-97E6-265BF1C59C74}" type="datetime1">
              <a:rPr lang="en-GB" noProof="1" smtClean="0"/>
              <a:t>07/08/2026</a:t>
            </a:fld>
            <a:endParaRPr lang="en-GB" noProof="1"/>
          </a:p>
        </p:txBody>
      </p:sp>
      <p:sp>
        <p:nvSpPr>
          <p:cNvPr id="4" name="Footer Placeholder 3"/>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5" name="Slide Number Placeholder 4"/>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13918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latin typeface="Segoe UI" panose="020B0502040204020203" pitchFamily="34" charset="0"/>
              </a:defRPr>
            </a:lvl1pPr>
          </a:lstStyle>
          <a:p>
            <a:fld id="{685EA141-A760-4C74-84DD-63523022630B}" type="datetime1">
              <a:rPr lang="en-GB" noProof="1" smtClean="0"/>
              <a:t>07/08/2026</a:t>
            </a:fld>
            <a:endParaRPr lang="en-GB" noProof="1"/>
          </a:p>
        </p:txBody>
      </p:sp>
      <p:sp>
        <p:nvSpPr>
          <p:cNvPr id="3" name="Footer Placeholder 2"/>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4" name="Slide Number Placeholder 3"/>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3428871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rtlCol="0" anchor="b"/>
          <a:lstStyle>
            <a:lvl1pPr>
              <a:defRPr sz="3200">
                <a:latin typeface="Century Gothic" panose="020B0502020202020204" pitchFamily="34" charset="0"/>
              </a:defRPr>
            </a:lvl1pPr>
          </a:lstStyle>
          <a:p>
            <a:pPr rtl="0"/>
            <a:r>
              <a:rPr lang="en-US" noProof="1"/>
              <a:t>Click to edit Master title style</a:t>
            </a:r>
            <a:endParaRPr lang="en-GB" noProof="1"/>
          </a:p>
        </p:txBody>
      </p:sp>
      <p:sp>
        <p:nvSpPr>
          <p:cNvPr id="3" name="Content Placeholder 2"/>
          <p:cNvSpPr>
            <a:spLocks noGrp="1"/>
          </p:cNvSpPr>
          <p:nvPr>
            <p:ph idx="1"/>
          </p:nvPr>
        </p:nvSpPr>
        <p:spPr>
          <a:xfrm>
            <a:off x="5183188" y="987425"/>
            <a:ext cx="6172200" cy="4873625"/>
          </a:xfrm>
        </p:spPr>
        <p:txBody>
          <a:bodyPr rtlCol="0"/>
          <a:lstStyle>
            <a:lvl1pPr>
              <a:defRPr sz="3200">
                <a:latin typeface="Segoe UI" panose="020B0502040204020203" pitchFamily="34" charset="0"/>
              </a:defRPr>
            </a:lvl1pPr>
            <a:lvl2pPr>
              <a:defRPr sz="2800">
                <a:latin typeface="Segoe UI" panose="020B0502040204020203" pitchFamily="34" charset="0"/>
              </a:defRPr>
            </a:lvl2pPr>
            <a:lvl3pPr>
              <a:defRPr sz="2400">
                <a:latin typeface="Segoe UI" panose="020B0502040204020203" pitchFamily="34" charset="0"/>
              </a:defRPr>
            </a:lvl3pPr>
            <a:lvl4pPr>
              <a:defRPr sz="2000">
                <a:latin typeface="Segoe UI" panose="020B0502040204020203" pitchFamily="34" charset="0"/>
              </a:defRPr>
            </a:lvl4pPr>
            <a:lvl5pPr>
              <a:defRPr sz="2000">
                <a:latin typeface="Segoe UI" panose="020B0502040204020203" pitchFamily="34" charset="0"/>
              </a:defRPr>
            </a:lvl5pPr>
            <a:lvl6pPr>
              <a:defRPr sz="2000"/>
            </a:lvl6pPr>
            <a:lvl7pPr>
              <a:defRPr sz="2000"/>
            </a:lvl7pPr>
            <a:lvl8pPr>
              <a:defRPr sz="2000"/>
            </a:lvl8pPr>
            <a:lvl9pPr>
              <a:defRPr sz="2000"/>
            </a:lvl9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Text Placeholder 3"/>
          <p:cNvSpPr>
            <a:spLocks noGrp="1"/>
          </p:cNvSpPr>
          <p:nvPr>
            <p:ph type="body" sz="half" idx="2"/>
          </p:nvPr>
        </p:nvSpPr>
        <p:spPr>
          <a:xfrm>
            <a:off x="839788" y="2057400"/>
            <a:ext cx="3932237" cy="3811588"/>
          </a:xfrm>
        </p:spPr>
        <p:txBody>
          <a:bodyPr rtlCol="0"/>
          <a:lstStyle>
            <a:lvl1pPr marL="0" indent="0">
              <a:buNone/>
              <a:defRPr sz="1600">
                <a:latin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1"/>
              <a:t>Click to edit Master text styles</a:t>
            </a:r>
          </a:p>
        </p:txBody>
      </p:sp>
      <p:sp>
        <p:nvSpPr>
          <p:cNvPr id="5" name="Date Placeholder 4"/>
          <p:cNvSpPr>
            <a:spLocks noGrp="1"/>
          </p:cNvSpPr>
          <p:nvPr>
            <p:ph type="dt" sz="half" idx="10"/>
          </p:nvPr>
        </p:nvSpPr>
        <p:spPr/>
        <p:txBody>
          <a:bodyPr rtlCol="0"/>
          <a:lstStyle>
            <a:lvl1pPr>
              <a:defRPr>
                <a:latin typeface="Segoe UI" panose="020B0502040204020203" pitchFamily="34" charset="0"/>
              </a:defRPr>
            </a:lvl1pPr>
          </a:lstStyle>
          <a:p>
            <a:fld id="{AB27AD3A-E1A6-4B16-B324-952A1342AF58}" type="datetime1">
              <a:rPr lang="en-GB" noProof="1" smtClean="0"/>
              <a:t>07/08/2026</a:t>
            </a:fld>
            <a:endParaRPr lang="en-GB" noProof="1"/>
          </a:p>
        </p:txBody>
      </p:sp>
      <p:sp>
        <p:nvSpPr>
          <p:cNvPr id="6" name="Footer Placeholder 5"/>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7" name="Slide Number Placeholder 6"/>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552183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rtlCol="0" anchor="b"/>
          <a:lstStyle>
            <a:lvl1pPr>
              <a:defRPr sz="3200">
                <a:latin typeface="Century Gothic" panose="020B0502020202020204" pitchFamily="34" charset="0"/>
              </a:defRPr>
            </a:lvl1pPr>
          </a:lstStyle>
          <a:p>
            <a:pPr rtl="0"/>
            <a:r>
              <a:rPr lang="en-US" noProof="1"/>
              <a:t>Click to edit Master title style</a:t>
            </a:r>
            <a:endParaRPr lang="en-GB" noProof="1"/>
          </a:p>
        </p:txBody>
      </p:sp>
      <p:sp>
        <p:nvSpPr>
          <p:cNvPr id="3" name="Picture Placeholder 2"/>
          <p:cNvSpPr>
            <a:spLocks noGrp="1"/>
          </p:cNvSpPr>
          <p:nvPr>
            <p:ph type="pic" idx="1"/>
          </p:nvPr>
        </p:nvSpPr>
        <p:spPr>
          <a:xfrm>
            <a:off x="5183188" y="987425"/>
            <a:ext cx="6172200" cy="4873625"/>
          </a:xfrm>
        </p:spPr>
        <p:txBody>
          <a:bodyPr rtlCol="0"/>
          <a:lstStyle>
            <a:lvl1pPr marL="0" indent="0">
              <a:buNone/>
              <a:defRPr sz="3200">
                <a:latin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1"/>
              <a:t>Click icon to add picture</a:t>
            </a:r>
            <a:endParaRPr lang="en-GB" noProof="1"/>
          </a:p>
        </p:txBody>
      </p:sp>
      <p:sp>
        <p:nvSpPr>
          <p:cNvPr id="4" name="Text Placeholder 3"/>
          <p:cNvSpPr>
            <a:spLocks noGrp="1"/>
          </p:cNvSpPr>
          <p:nvPr>
            <p:ph type="body" sz="half" idx="2"/>
          </p:nvPr>
        </p:nvSpPr>
        <p:spPr>
          <a:xfrm>
            <a:off x="839788" y="2057400"/>
            <a:ext cx="3932237" cy="3811588"/>
          </a:xfrm>
        </p:spPr>
        <p:txBody>
          <a:bodyPr rtlCol="0"/>
          <a:lstStyle>
            <a:lvl1pPr marL="0" indent="0">
              <a:buNone/>
              <a:defRPr sz="1600">
                <a:latin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1"/>
              <a:t>Click to edit Master text styles</a:t>
            </a:r>
          </a:p>
        </p:txBody>
      </p:sp>
      <p:sp>
        <p:nvSpPr>
          <p:cNvPr id="5" name="Date Placeholder 4"/>
          <p:cNvSpPr>
            <a:spLocks noGrp="1"/>
          </p:cNvSpPr>
          <p:nvPr>
            <p:ph type="dt" sz="half" idx="10"/>
          </p:nvPr>
        </p:nvSpPr>
        <p:spPr/>
        <p:txBody>
          <a:bodyPr rtlCol="0"/>
          <a:lstStyle>
            <a:lvl1pPr>
              <a:defRPr>
                <a:latin typeface="Segoe UI" panose="020B0502040204020203" pitchFamily="34" charset="0"/>
              </a:defRPr>
            </a:lvl1pPr>
          </a:lstStyle>
          <a:p>
            <a:fld id="{E9D5DCCA-DCFE-4266-98C2-9F1CEC2F6931}" type="datetime1">
              <a:rPr lang="en-GB" noProof="1" smtClean="0"/>
              <a:t>07/08/2026</a:t>
            </a:fld>
            <a:endParaRPr lang="en-GB" noProof="1"/>
          </a:p>
        </p:txBody>
      </p:sp>
      <p:sp>
        <p:nvSpPr>
          <p:cNvPr id="6" name="Footer Placeholder 5"/>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7" name="Slide Number Placeholder 6"/>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313247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Vertical Text Placeholder 2"/>
          <p:cNvSpPr>
            <a:spLocks noGrp="1"/>
          </p:cNvSpPr>
          <p:nvPr>
            <p:ph type="body" orient="vert" idx="1"/>
          </p:nvPr>
        </p:nvSpPr>
        <p:spPr/>
        <p:txBody>
          <a:bodyPr vert="eaVert"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25AFABB5-E339-4758-8F94-4FFA60787358}" type="datetime1">
              <a:rPr lang="en-GB" noProof="1" smtClean="0"/>
              <a:t>07/08/2026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260751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rtlCol="0"/>
          <a:lstStyle>
            <a:lvl1pPr>
              <a:defRPr>
                <a:latin typeface="Century Gothic" panose="020B0502020202020204" pitchFamily="34" charset="0"/>
              </a:defRPr>
            </a:lvl1pPr>
          </a:lstStyle>
          <a:p>
            <a:pPr rtl="0"/>
            <a:r>
              <a:rPr lang="en-US" noProof="1"/>
              <a:t>Click to edit Master title style</a:t>
            </a:r>
            <a:endParaRPr lang="en-GB" noProof="1"/>
          </a:p>
        </p:txBody>
      </p:sp>
      <p:sp>
        <p:nvSpPr>
          <p:cNvPr id="3" name="Vertical Text Placeholder 2"/>
          <p:cNvSpPr>
            <a:spLocks noGrp="1"/>
          </p:cNvSpPr>
          <p:nvPr>
            <p:ph type="body" orient="vert" idx="1"/>
          </p:nvPr>
        </p:nvSpPr>
        <p:spPr>
          <a:xfrm>
            <a:off x="838200" y="365125"/>
            <a:ext cx="7734300" cy="5811838"/>
          </a:xfrm>
        </p:spPr>
        <p:txBody>
          <a:bodyPr vert="eaVert" rtlCol="0"/>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10"/>
          </p:nvPr>
        </p:nvSpPr>
        <p:spPr/>
        <p:txBody>
          <a:bodyPr rtlCol="0"/>
          <a:lstStyle>
            <a:lvl1pPr>
              <a:defRPr>
                <a:latin typeface="Segoe UI" panose="020B0502040204020203" pitchFamily="34" charset="0"/>
              </a:defRPr>
            </a:lvl1pPr>
          </a:lstStyle>
          <a:p>
            <a:fld id="{8F9DAB8F-35D2-4D6B-BF6B-ABCC4E95F54B}" type="datetime1">
              <a:rPr lang="en-GB" noProof="1" smtClean="0"/>
              <a:t>07/08/2026</a:t>
            </a:fld>
            <a:endParaRPr lang="en-GB" noProof="1"/>
          </a:p>
        </p:txBody>
      </p:sp>
      <p:sp>
        <p:nvSpPr>
          <p:cNvPr id="5" name="Footer Placeholder 4"/>
          <p:cNvSpPr>
            <a:spLocks noGrp="1"/>
          </p:cNvSpPr>
          <p:nvPr>
            <p:ph type="ftr" sz="quarter" idx="11"/>
          </p:nvPr>
        </p:nvSpPr>
        <p:spPr/>
        <p:txBody>
          <a:bodyPr rtlCol="0"/>
          <a:lstStyle>
            <a:lvl1pPr>
              <a:defRPr>
                <a:latin typeface="Segoe UI" panose="020B0502040204020203" pitchFamily="34" charset="0"/>
              </a:defRPr>
            </a:lvl1pPr>
          </a:lstStyle>
          <a:p>
            <a:endParaRPr lang="en-GB" noProof="1"/>
          </a:p>
        </p:txBody>
      </p:sp>
      <p:sp>
        <p:nvSpPr>
          <p:cNvPr id="6" name="Slide Number Placeholder 5"/>
          <p:cNvSpPr>
            <a:spLocks noGrp="1"/>
          </p:cNvSpPr>
          <p:nvPr>
            <p:ph type="sldNum" sz="quarter" idx="12"/>
          </p:nvPr>
        </p:nvSpPr>
        <p:spPr/>
        <p:txBody>
          <a:bodyPr rtlCol="0"/>
          <a:lstStyle>
            <a:lvl1pPr>
              <a:defRPr>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92682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1"/>
              <a:t>Click to edit Master title style</a:t>
            </a:r>
            <a:endParaRPr lang="en-GB" noProof="1"/>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1"/>
              <a:t>Click to edit Master text styles</a:t>
            </a:r>
          </a:p>
          <a:p>
            <a:pPr lvl="1" rtl="0"/>
            <a:r>
              <a:rPr lang="en-US" noProof="1"/>
              <a:t>Second level</a:t>
            </a:r>
          </a:p>
          <a:p>
            <a:pPr lvl="2" rtl="0"/>
            <a:r>
              <a:rPr lang="en-US" noProof="1"/>
              <a:t>Third level</a:t>
            </a:r>
          </a:p>
          <a:p>
            <a:pPr lvl="3" rtl="0"/>
            <a:r>
              <a:rPr lang="en-US" noProof="1"/>
              <a:t>Fourth level</a:t>
            </a:r>
          </a:p>
          <a:p>
            <a:pPr lvl="4" rtl="0"/>
            <a:r>
              <a:rPr lang="en-US" noProof="1"/>
              <a:t>Fifth level</a:t>
            </a:r>
            <a:endParaRPr lang="en-GB" noProof="1"/>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Segoe UI" panose="020B0502040204020203" pitchFamily="34" charset="0"/>
              </a:defRPr>
            </a:lvl1pPr>
          </a:lstStyle>
          <a:p>
            <a:fld id="{48B2E4B1-B790-4098-9986-6C460FC1B655}" type="datetime1">
              <a:rPr lang="en-GB" noProof="1" smtClean="0"/>
              <a:t>07/08/2026</a:t>
            </a:fld>
            <a:endParaRPr lang="en-GB" noProof="1"/>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Segoe UI" panose="020B0502040204020203" pitchFamily="34" charset="0"/>
              </a:defRPr>
            </a:lvl1pPr>
          </a:lstStyle>
          <a:p>
            <a:endParaRPr lang="en-GB" noProof="1"/>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Segoe UI" panose="020B0502040204020203" pitchFamily="34" charset="0"/>
              </a:defRPr>
            </a:lvl1pPr>
          </a:lstStyle>
          <a:p>
            <a:fld id="{632BDE3A-8A5F-47C4-AA75-58FC1EB2D383}" type="slidenum">
              <a:rPr lang="en-GB" noProof="1" dirty="0" smtClean="0"/>
              <a:pPr/>
              <a:t>‹#›</a:t>
            </a:fld>
            <a:endParaRPr lang="en-GB" noProof="1"/>
          </a:p>
        </p:txBody>
      </p:sp>
    </p:spTree>
    <p:extLst>
      <p:ext uri="{BB962C8B-B14F-4D97-AF65-F5344CB8AC3E}">
        <p14:creationId xmlns:p14="http://schemas.microsoft.com/office/powerpoint/2010/main" val="9718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51" r:id="rId6"/>
    <p:sldLayoutId id="2147483653" r:id="rId7"/>
    <p:sldLayoutId id="2147483654" r:id="rId8"/>
    <p:sldLayoutId id="2147483655" r:id="rId9"/>
    <p:sldLayoutId id="2147483656" r:id="rId10"/>
    <p:sldLayoutId id="2147483657" r:id="rId11"/>
    <p:sldLayoutId id="2147483658" r:id="rId12"/>
    <p:sldLayoutId id="2147483659" r:id="rId13"/>
  </p:sldLayoutIdLst>
  <p:hf sldNum="0" hdr="0" ftr="0" dt="0"/>
  <p:txStyles>
    <p:title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8/10/relationships/comments" Target="../comments/modernComment_159_22BB004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hyperlink" Target="https://flipsimu.com/dice-roller" TargetMode="Externa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3.png"/><Relationship Id="rId12"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0.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32.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1.png"/><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3332-FE62-EB87-DB25-98B7D2C7CBCC}"/>
              </a:ext>
            </a:extLst>
          </p:cNvPr>
          <p:cNvSpPr>
            <a:spLocks noGrp="1"/>
          </p:cNvSpPr>
          <p:nvPr>
            <p:ph type="title"/>
          </p:nvPr>
        </p:nvSpPr>
        <p:spPr>
          <a:xfrm>
            <a:off x="6533536" y="1509547"/>
            <a:ext cx="4908685" cy="3217312"/>
          </a:xfrm>
        </p:spPr>
        <p:txBody>
          <a:bodyPr>
            <a:normAutofit/>
          </a:bodyPr>
          <a:lstStyle/>
          <a:p>
            <a:pPr algn="ctr">
              <a:lnSpc>
                <a:spcPct val="100000"/>
              </a:lnSpc>
            </a:pPr>
            <a:r>
              <a:rPr lang="en-GB" sz="4800" dirty="0">
                <a:latin typeface="Castellar" panose="020A0402060406010301" pitchFamily="18" charset="0"/>
              </a:rPr>
              <a:t>How to play</a:t>
            </a:r>
            <a:br>
              <a:rPr lang="en-GB" sz="4800" dirty="0">
                <a:latin typeface="Castellar" panose="020A0402060406010301" pitchFamily="18" charset="0"/>
              </a:rPr>
            </a:br>
            <a:r>
              <a:rPr lang="en-GB" sz="4800" dirty="0">
                <a:latin typeface="Castellar" panose="020A0402060406010301" pitchFamily="18" charset="0"/>
              </a:rPr>
              <a:t>Atlantis Island</a:t>
            </a:r>
          </a:p>
        </p:txBody>
      </p:sp>
      <p:pic>
        <p:nvPicPr>
          <p:cNvPr id="8" name="Picture 7">
            <a:extLst>
              <a:ext uri="{FF2B5EF4-FFF2-40B4-BE49-F238E27FC236}">
                <a16:creationId xmlns:a16="http://schemas.microsoft.com/office/drawing/2014/main" id="{D62862E0-687E-4C4F-AEF7-B45C828B96C7}"/>
              </a:ext>
            </a:extLst>
          </p:cNvPr>
          <p:cNvPicPr>
            <a:picLocks noChangeAspect="1"/>
          </p:cNvPicPr>
          <p:nvPr/>
        </p:nvPicPr>
        <p:blipFill>
          <a:blip r:embed="rId2"/>
          <a:stretch>
            <a:fillRect/>
          </a:stretch>
        </p:blipFill>
        <p:spPr>
          <a:xfrm>
            <a:off x="683412" y="91536"/>
            <a:ext cx="5412587" cy="6143286"/>
          </a:xfrm>
          <a:prstGeom prst="rect">
            <a:avLst/>
          </a:prstGeom>
        </p:spPr>
      </p:pic>
    </p:spTree>
    <p:extLst>
      <p:ext uri="{BB962C8B-B14F-4D97-AF65-F5344CB8AC3E}">
        <p14:creationId xmlns:p14="http://schemas.microsoft.com/office/powerpoint/2010/main" val="2142725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8F398-1F9B-744B-AE6F-8AA0176067C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7C5C0F-5245-4470-8369-1BFD448111B1}"/>
              </a:ext>
            </a:extLst>
          </p:cNvPr>
          <p:cNvPicPr>
            <a:picLocks noChangeAspect="1"/>
          </p:cNvPicPr>
          <p:nvPr/>
        </p:nvPicPr>
        <p:blipFill>
          <a:blip r:embed="rId2"/>
          <a:stretch>
            <a:fillRect/>
          </a:stretch>
        </p:blipFill>
        <p:spPr>
          <a:xfrm>
            <a:off x="458225" y="0"/>
            <a:ext cx="2446718" cy="2777025"/>
          </a:xfrm>
          <a:prstGeom prst="rect">
            <a:avLst/>
          </a:prstGeom>
        </p:spPr>
      </p:pic>
      <p:sp>
        <p:nvSpPr>
          <p:cNvPr id="2" name="Title 1">
            <a:extLst>
              <a:ext uri="{FF2B5EF4-FFF2-40B4-BE49-F238E27FC236}">
                <a16:creationId xmlns:a16="http://schemas.microsoft.com/office/drawing/2014/main" id="{792E8088-E249-B38E-F86B-D4619E8EC65B}"/>
              </a:ext>
            </a:extLst>
          </p:cNvPr>
          <p:cNvSpPr>
            <a:spLocks noGrp="1"/>
          </p:cNvSpPr>
          <p:nvPr>
            <p:ph type="title"/>
          </p:nvPr>
        </p:nvSpPr>
        <p:spPr>
          <a:xfrm>
            <a:off x="4600686" y="558843"/>
            <a:ext cx="6024073" cy="1078519"/>
          </a:xfrm>
        </p:spPr>
        <p:txBody>
          <a:bodyPr>
            <a:normAutofit/>
          </a:bodyPr>
          <a:lstStyle/>
          <a:p>
            <a:pPr algn="ctr"/>
            <a:r>
              <a:rPr lang="en-GB" dirty="0">
                <a:latin typeface="Castellar" panose="020A0402060406010301" pitchFamily="18" charset="0"/>
              </a:rPr>
              <a:t>Atlantis</a:t>
            </a:r>
            <a:r>
              <a:rPr lang="en-GB" dirty="0"/>
              <a:t> </a:t>
            </a:r>
            <a:r>
              <a:rPr lang="en-GB" dirty="0">
                <a:latin typeface="Castellar" panose="020A0402060406010301" pitchFamily="18" charset="0"/>
              </a:rPr>
              <a:t>Island</a:t>
            </a:r>
          </a:p>
        </p:txBody>
      </p:sp>
      <p:sp>
        <p:nvSpPr>
          <p:cNvPr id="7" name="Title 1">
            <a:extLst>
              <a:ext uri="{FF2B5EF4-FFF2-40B4-BE49-F238E27FC236}">
                <a16:creationId xmlns:a16="http://schemas.microsoft.com/office/drawing/2014/main" id="{FB5E3582-07A6-89E4-FFD9-9E2F48881856}"/>
              </a:ext>
            </a:extLst>
          </p:cNvPr>
          <p:cNvSpPr txBox="1">
            <a:spLocks/>
          </p:cNvSpPr>
          <p:nvPr/>
        </p:nvSpPr>
        <p:spPr>
          <a:xfrm>
            <a:off x="1365801" y="1679723"/>
            <a:ext cx="9866306" cy="461943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r">
              <a:lnSpc>
                <a:spcPct val="110000"/>
              </a:lnSpc>
              <a:spcAft>
                <a:spcPts val="800"/>
              </a:spcAft>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Atlantis Island, long thought to be lost to the oceans, </a:t>
            </a:r>
            <a:br>
              <a:rPr lang="en-GB" sz="2800" kern="100" dirty="0">
                <a:effectLst/>
                <a:latin typeface="Aptos" panose="020B0004020202020204" pitchFamily="34" charset="0"/>
                <a:ea typeface="Aptos" panose="020B0004020202020204" pitchFamily="34" charset="0"/>
                <a:cs typeface="Times New Roman" panose="02020603050405020304" pitchFamily="18" charset="0"/>
              </a:rPr>
            </a:br>
            <a:r>
              <a:rPr lang="en-GB" sz="2800" kern="100" dirty="0">
                <a:effectLst/>
                <a:latin typeface="Aptos" panose="020B0004020202020204" pitchFamily="34" charset="0"/>
                <a:ea typeface="Aptos" panose="020B0004020202020204" pitchFamily="34" charset="0"/>
                <a:cs typeface="Times New Roman" panose="02020603050405020304" pitchFamily="18" charset="0"/>
              </a:rPr>
              <a:t>has actually been safe but hidden all these centuries. </a:t>
            </a:r>
          </a:p>
          <a:p>
            <a:pPr>
              <a:lnSpc>
                <a:spcPct val="110000"/>
              </a:lnSpc>
              <a:spcAft>
                <a:spcPts val="800"/>
              </a:spcAft>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The Atlanteans have decided to reveal their presence to the rest of the world and share their knowledge in the hope that it might benefit humankind and the planet. </a:t>
            </a:r>
          </a:p>
          <a:p>
            <a:pPr>
              <a:lnSpc>
                <a:spcPct val="110000"/>
              </a:lnSpc>
              <a:spcAft>
                <a:spcPts val="800"/>
              </a:spcAft>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You have been invited to the island to set up a web server business, digitising the libraries, galleries, theatres, news and marketplaces of Atlantis.</a:t>
            </a:r>
          </a:p>
          <a:p>
            <a:pPr>
              <a:lnSpc>
                <a:spcPct val="110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Work together to u</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pload and share as much data as you can… without damaging the island.  </a:t>
            </a:r>
          </a:p>
        </p:txBody>
      </p:sp>
    </p:spTree>
    <p:extLst>
      <p:ext uri="{BB962C8B-B14F-4D97-AF65-F5344CB8AC3E}">
        <p14:creationId xmlns:p14="http://schemas.microsoft.com/office/powerpoint/2010/main" val="746181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276F62-12BE-95B1-E724-F3B60E33E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64573-6689-E5B0-6C63-8A1831D3AB99}"/>
              </a:ext>
            </a:extLst>
          </p:cNvPr>
          <p:cNvSpPr>
            <a:spLocks noGrp="1"/>
          </p:cNvSpPr>
          <p:nvPr>
            <p:ph type="title"/>
          </p:nvPr>
        </p:nvSpPr>
        <p:spPr>
          <a:xfrm>
            <a:off x="479550" y="335420"/>
            <a:ext cx="7349086" cy="1078519"/>
          </a:xfrm>
        </p:spPr>
        <p:txBody>
          <a:bodyPr>
            <a:normAutofit/>
          </a:bodyPr>
          <a:lstStyle/>
          <a:p>
            <a:pPr algn="ctr"/>
            <a:r>
              <a:rPr lang="en-GB" dirty="0"/>
              <a:t>Digitising knowledge</a:t>
            </a:r>
          </a:p>
        </p:txBody>
      </p:sp>
      <p:sp>
        <p:nvSpPr>
          <p:cNvPr id="7" name="Title 1">
            <a:extLst>
              <a:ext uri="{FF2B5EF4-FFF2-40B4-BE49-F238E27FC236}">
                <a16:creationId xmlns:a16="http://schemas.microsoft.com/office/drawing/2014/main" id="{6DBF5C73-76F1-667E-6F86-6A596FF387C0}"/>
              </a:ext>
            </a:extLst>
          </p:cNvPr>
          <p:cNvSpPr txBox="1">
            <a:spLocks/>
          </p:cNvSpPr>
          <p:nvPr/>
        </p:nvSpPr>
        <p:spPr>
          <a:xfrm>
            <a:off x="657775" y="1429214"/>
            <a:ext cx="7132094" cy="4839630"/>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nSpc>
                <a:spcPct val="110000"/>
              </a:lnSpc>
              <a:spcAft>
                <a:spcPts val="800"/>
              </a:spcAft>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There have been projects before to digitise culture and knowledge.</a:t>
            </a:r>
          </a:p>
          <a:p>
            <a:pPr>
              <a:lnSpc>
                <a:spcPct val="110000"/>
              </a:lnSpc>
              <a:spcAft>
                <a:spcPts val="800"/>
              </a:spcAft>
              <a:buNone/>
            </a:pPr>
            <a:r>
              <a:rPr lang="en-GB" sz="2800" kern="100" dirty="0">
                <a:latin typeface="Aptos" panose="020B0004020202020204" pitchFamily="34" charset="0"/>
                <a:ea typeface="Aptos" panose="020B0004020202020204" pitchFamily="34" charset="0"/>
                <a:cs typeface="Times New Roman" panose="02020603050405020304" pitchFamily="18" charset="0"/>
              </a:rPr>
              <a:t>Google Arts and Culture had </a:t>
            </a:r>
            <a:r>
              <a:rPr lang="en-GB" sz="2800" b="1" kern="100" dirty="0">
                <a:latin typeface="Aptos" panose="020B0004020202020204" pitchFamily="34" charset="0"/>
                <a:ea typeface="Aptos" panose="020B0004020202020204" pitchFamily="34" charset="0"/>
                <a:cs typeface="Times New Roman" panose="02020603050405020304" pitchFamily="18" charset="0"/>
              </a:rPr>
              <a:t>32,000 images </a:t>
            </a:r>
            <a:r>
              <a:rPr lang="en-GB" sz="2800" kern="100" dirty="0">
                <a:latin typeface="Aptos" panose="020B0004020202020204" pitchFamily="34" charset="0"/>
                <a:ea typeface="Aptos" panose="020B0004020202020204" pitchFamily="34" charset="0"/>
                <a:cs typeface="Times New Roman" panose="02020603050405020304" pitchFamily="18" charset="0"/>
              </a:rPr>
              <a:t>of artworks after just one year of the project.</a:t>
            </a:r>
          </a:p>
          <a:p>
            <a:pPr>
              <a:lnSpc>
                <a:spcPct val="110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Project Gutenberg is a free library of </a:t>
            </a:r>
            <a:r>
              <a:rPr lang="en-GB" sz="2800" b="1" kern="100" dirty="0">
                <a:latin typeface="Aptos" panose="020B0004020202020204" pitchFamily="34" charset="0"/>
                <a:ea typeface="Aptos" panose="020B0004020202020204" pitchFamily="34" charset="0"/>
                <a:cs typeface="Times New Roman" panose="02020603050405020304" pitchFamily="18" charset="0"/>
              </a:rPr>
              <a:t>79,000 </a:t>
            </a:r>
            <a:r>
              <a:rPr lang="en-GB" sz="2800" b="1" kern="100" dirty="0" err="1">
                <a:latin typeface="Aptos" panose="020B0004020202020204" pitchFamily="34" charset="0"/>
                <a:ea typeface="Aptos" panose="020B0004020202020204" pitchFamily="34" charset="0"/>
                <a:cs typeface="Times New Roman" panose="02020603050405020304" pitchFamily="18" charset="0"/>
              </a:rPr>
              <a:t>ebooks</a:t>
            </a:r>
            <a:r>
              <a:rPr lang="en-GB" sz="2800" kern="100" dirty="0">
                <a:latin typeface="Aptos" panose="020B0004020202020204" pitchFamily="34" charset="0"/>
                <a:ea typeface="Aptos" panose="020B0004020202020204" pitchFamily="34" charset="0"/>
                <a:cs typeface="Times New Roman" panose="02020603050405020304" pitchFamily="18" charset="0"/>
              </a:rPr>
              <a:t>.</a:t>
            </a:r>
          </a:p>
          <a:p>
            <a:pPr>
              <a:lnSpc>
                <a:spcPct val="110000"/>
              </a:lnSpc>
              <a:spcAft>
                <a:spcPts val="800"/>
              </a:spcAft>
              <a:buNone/>
            </a:pPr>
            <a:r>
              <a:rPr lang="en-GB" sz="2800" kern="100" dirty="0">
                <a:latin typeface="Aptos" panose="020B0004020202020204" pitchFamily="34" charset="0"/>
                <a:ea typeface="Aptos" panose="020B0004020202020204" pitchFamily="34" charset="0"/>
                <a:cs typeface="Times New Roman" panose="02020603050405020304" pitchFamily="18" charset="0"/>
              </a:rPr>
              <a:t>Wikipedia is a free encyclopaedia with over </a:t>
            </a:r>
            <a:r>
              <a:rPr lang="en-GB" sz="2800" b="1" kern="100" dirty="0">
                <a:latin typeface="Aptos" panose="020B0004020202020204" pitchFamily="34" charset="0"/>
                <a:ea typeface="Aptos" panose="020B0004020202020204" pitchFamily="34" charset="0"/>
                <a:cs typeface="Times New Roman" panose="02020603050405020304" pitchFamily="18" charset="0"/>
              </a:rPr>
              <a:t>7 million articles</a:t>
            </a:r>
            <a:r>
              <a:rPr lang="en-GB" sz="2800" kern="100" dirty="0">
                <a:latin typeface="Aptos" panose="020B0004020202020204" pitchFamily="34" charset="0"/>
                <a:ea typeface="Aptos" panose="020B0004020202020204" pitchFamily="34" charset="0"/>
                <a:cs typeface="Times New Roman" panose="02020603050405020304" pitchFamily="18" charset="0"/>
              </a:rPr>
              <a:t>.</a:t>
            </a:r>
          </a:p>
          <a:p>
            <a:pPr>
              <a:lnSpc>
                <a:spcPct val="110000"/>
              </a:lnSpc>
              <a:spcAft>
                <a:spcPts val="800"/>
              </a:spcAft>
              <a:buNone/>
            </a:pPr>
            <a:r>
              <a:rPr lang="en-GB" sz="2800" kern="100" dirty="0">
                <a:latin typeface="Aptos" panose="020B0004020202020204" pitchFamily="34" charset="0"/>
                <a:ea typeface="Aptos" panose="020B0004020202020204" pitchFamily="34" charset="0"/>
                <a:cs typeface="Times New Roman" panose="02020603050405020304" pitchFamily="18" charset="0"/>
              </a:rPr>
              <a:t>The National Library of Scotland has </a:t>
            </a:r>
            <a:r>
              <a:rPr lang="en-GB" sz="2800" b="1" kern="100" dirty="0">
                <a:latin typeface="Aptos" panose="020B0004020202020204" pitchFamily="34" charset="0"/>
                <a:ea typeface="Aptos" panose="020B0004020202020204" pitchFamily="34" charset="0"/>
                <a:cs typeface="Times New Roman" panose="02020603050405020304" pitchFamily="18" charset="0"/>
              </a:rPr>
              <a:t>3,000 films </a:t>
            </a:r>
            <a:r>
              <a:rPr lang="en-GB" sz="2800" kern="100" dirty="0">
                <a:latin typeface="Aptos" panose="020B0004020202020204" pitchFamily="34" charset="0"/>
                <a:ea typeface="Aptos" panose="020B0004020202020204" pitchFamily="34" charset="0"/>
                <a:cs typeface="Times New Roman" panose="02020603050405020304" pitchFamily="18" charset="0"/>
              </a:rPr>
              <a:t>and video clips from over 100 years.</a:t>
            </a:r>
          </a:p>
          <a:p>
            <a:pPr>
              <a:lnSpc>
                <a:spcPct val="110000"/>
              </a:lnSpc>
              <a:spcAft>
                <a:spcPts val="800"/>
              </a:spcAft>
              <a:buNone/>
            </a:pPr>
            <a:endParaRPr lang="en-GB" sz="28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1026" name="Picture 2" descr="What is &quot;Google Arts and Culture&quot;?">
            <a:extLst>
              <a:ext uri="{FF2B5EF4-FFF2-40B4-BE49-F238E27FC236}">
                <a16:creationId xmlns:a16="http://schemas.microsoft.com/office/drawing/2014/main" id="{D0EAFAAA-7502-9C07-31BA-578DE0027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028" y="150863"/>
            <a:ext cx="3093920" cy="174187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108C1A3-8861-CA07-16AF-B7E8A576F43D}"/>
              </a:ext>
            </a:extLst>
          </p:cNvPr>
          <p:cNvPicPr>
            <a:picLocks noChangeAspect="1"/>
          </p:cNvPicPr>
          <p:nvPr/>
        </p:nvPicPr>
        <p:blipFill>
          <a:blip r:embed="rId3"/>
          <a:stretch>
            <a:fillRect/>
          </a:stretch>
        </p:blipFill>
        <p:spPr>
          <a:xfrm>
            <a:off x="7789869" y="5467370"/>
            <a:ext cx="4067175" cy="609600"/>
          </a:xfrm>
          <a:prstGeom prst="rect">
            <a:avLst/>
          </a:prstGeom>
        </p:spPr>
      </p:pic>
      <p:pic>
        <p:nvPicPr>
          <p:cNvPr id="4" name="Picture 2">
            <a:extLst>
              <a:ext uri="{FF2B5EF4-FFF2-40B4-BE49-F238E27FC236}">
                <a16:creationId xmlns:a16="http://schemas.microsoft.com/office/drawing/2014/main" id="{F4E684ED-643B-2E5C-07C6-706C5F8F74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2056" y="2143593"/>
            <a:ext cx="2451100" cy="15319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AC4B7729-C979-578F-A617-A184DDF41DC6}"/>
              </a:ext>
            </a:extLst>
          </p:cNvPr>
          <p:cNvPicPr>
            <a:picLocks noChangeAspect="1"/>
          </p:cNvPicPr>
          <p:nvPr/>
        </p:nvPicPr>
        <p:blipFill>
          <a:blip r:embed="rId5"/>
          <a:stretch>
            <a:fillRect/>
          </a:stretch>
        </p:blipFill>
        <p:spPr>
          <a:xfrm>
            <a:off x="8229411" y="3772290"/>
            <a:ext cx="3188091" cy="1664530"/>
          </a:xfrm>
          <a:prstGeom prst="rect">
            <a:avLst/>
          </a:prstGeom>
        </p:spPr>
      </p:pic>
    </p:spTree>
    <p:extLst>
      <p:ext uri="{BB962C8B-B14F-4D97-AF65-F5344CB8AC3E}">
        <p14:creationId xmlns:p14="http://schemas.microsoft.com/office/powerpoint/2010/main" val="104913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36945-2F46-0A50-35DD-8E2307BBF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D7DE5-FF46-3103-244F-E89894A83299}"/>
              </a:ext>
            </a:extLst>
          </p:cNvPr>
          <p:cNvSpPr>
            <a:spLocks noGrp="1"/>
          </p:cNvSpPr>
          <p:nvPr>
            <p:ph type="title"/>
          </p:nvPr>
        </p:nvSpPr>
        <p:spPr>
          <a:xfrm>
            <a:off x="3083963" y="141815"/>
            <a:ext cx="6024073" cy="1078519"/>
          </a:xfrm>
        </p:spPr>
        <p:txBody>
          <a:bodyPr>
            <a:normAutofit/>
          </a:bodyPr>
          <a:lstStyle/>
          <a:p>
            <a:pPr algn="ctr"/>
            <a:r>
              <a:rPr lang="en-GB" dirty="0"/>
              <a:t>Atlantis Island</a:t>
            </a:r>
          </a:p>
        </p:txBody>
      </p:sp>
      <p:sp>
        <p:nvSpPr>
          <p:cNvPr id="7" name="Title 1">
            <a:extLst>
              <a:ext uri="{FF2B5EF4-FFF2-40B4-BE49-F238E27FC236}">
                <a16:creationId xmlns:a16="http://schemas.microsoft.com/office/drawing/2014/main" id="{21F79BF4-23D6-D9B5-4AA6-63307065E8DE}"/>
              </a:ext>
            </a:extLst>
          </p:cNvPr>
          <p:cNvSpPr txBox="1">
            <a:spLocks/>
          </p:cNvSpPr>
          <p:nvPr/>
        </p:nvSpPr>
        <p:spPr>
          <a:xfrm>
            <a:off x="595701" y="1505414"/>
            <a:ext cx="7210881" cy="48396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nSpc>
                <a:spcPct val="110000"/>
              </a:lnSpc>
              <a:spcAft>
                <a:spcPts val="1200"/>
              </a:spcAft>
              <a:buNone/>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Data Centres that run web servers and AI services need three main things:</a:t>
            </a:r>
          </a:p>
          <a:p>
            <a:pPr>
              <a:lnSpc>
                <a:spcPct val="110000"/>
              </a:lnSpc>
              <a:spcAft>
                <a:spcPts val="1200"/>
              </a:spcAft>
              <a:buNone/>
            </a:pPr>
            <a:r>
              <a:rPr lang="en-GB" sz="2800" b="1" kern="100" dirty="0">
                <a:latin typeface="Aptos" panose="020B0004020202020204" pitchFamily="34" charset="0"/>
                <a:ea typeface="Aptos" panose="020B0004020202020204" pitchFamily="34" charset="0"/>
                <a:cs typeface="Times New Roman" panose="02020603050405020304" pitchFamily="18" charset="0"/>
              </a:rPr>
              <a:t>Data</a:t>
            </a:r>
            <a:r>
              <a:rPr lang="en-GB" sz="2800" kern="100" dirty="0">
                <a:latin typeface="Aptos" panose="020B0004020202020204" pitchFamily="34" charset="0"/>
                <a:ea typeface="Aptos" panose="020B0004020202020204" pitchFamily="34" charset="0"/>
                <a:cs typeface="Times New Roman" panose="02020603050405020304" pitchFamily="18" charset="0"/>
              </a:rPr>
              <a:t>: huge amounts of data are needed to train AI systems, but websites need data too.</a:t>
            </a:r>
          </a:p>
          <a:p>
            <a:pPr>
              <a:lnSpc>
                <a:spcPct val="110000"/>
              </a:lnSpc>
              <a:spcAft>
                <a:spcPts val="1200"/>
              </a:spcAft>
              <a:buNone/>
            </a:pPr>
            <a:r>
              <a:rPr lang="en-GB" sz="2800" b="1" kern="100" dirty="0">
                <a:latin typeface="Aptos" panose="020B0004020202020204" pitchFamily="34" charset="0"/>
                <a:ea typeface="Aptos" panose="020B0004020202020204" pitchFamily="34" charset="0"/>
                <a:cs typeface="Times New Roman" panose="02020603050405020304" pitchFamily="18" charset="0"/>
              </a:rPr>
              <a:t>Power</a:t>
            </a:r>
            <a:r>
              <a:rPr lang="en-GB" sz="2800" kern="100" dirty="0">
                <a:latin typeface="Aptos" panose="020B0004020202020204" pitchFamily="34" charset="0"/>
                <a:ea typeface="Aptos" panose="020B0004020202020204" pitchFamily="34" charset="0"/>
                <a:cs typeface="Times New Roman" panose="02020603050405020304" pitchFamily="18" charset="0"/>
              </a:rPr>
              <a:t>: electricity is needed to run the servers.  Data centres need lots of power!</a:t>
            </a:r>
          </a:p>
          <a:p>
            <a:pPr>
              <a:lnSpc>
                <a:spcPct val="110000"/>
              </a:lnSpc>
              <a:spcAft>
                <a:spcPts val="1200"/>
              </a:spcAft>
              <a:buNone/>
            </a:pPr>
            <a:r>
              <a:rPr lang="en-GB" sz="2800" b="1" kern="100" dirty="0">
                <a:latin typeface="Aptos" panose="020B0004020202020204" pitchFamily="34" charset="0"/>
                <a:ea typeface="Aptos" panose="020B0004020202020204" pitchFamily="34" charset="0"/>
                <a:cs typeface="Times New Roman" panose="02020603050405020304" pitchFamily="18" charset="0"/>
              </a:rPr>
              <a:t>Water</a:t>
            </a:r>
            <a:r>
              <a:rPr lang="en-GB" sz="2800" kern="100" dirty="0">
                <a:latin typeface="Aptos" panose="020B0004020202020204" pitchFamily="34" charset="0"/>
                <a:ea typeface="Aptos" panose="020B0004020202020204" pitchFamily="34" charset="0"/>
                <a:cs typeface="Times New Roman" panose="02020603050405020304" pitchFamily="18" charset="0"/>
              </a:rPr>
              <a:t>: Servers get very hot.  Water cooling is more effective than air cooling</a:t>
            </a:r>
          </a:p>
          <a:p>
            <a:pPr>
              <a:lnSpc>
                <a:spcPct val="110000"/>
              </a:lnSpc>
              <a:spcAft>
                <a:spcPts val="800"/>
              </a:spcAft>
              <a:buNone/>
            </a:pPr>
            <a:endParaRPr lang="en-GB" sz="2800" kern="100" dirty="0">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EA123858-B8C5-E30B-E02C-537342F05802}"/>
              </a:ext>
            </a:extLst>
          </p:cNvPr>
          <p:cNvPicPr>
            <a:picLocks noChangeAspect="1"/>
          </p:cNvPicPr>
          <p:nvPr/>
        </p:nvPicPr>
        <p:blipFill>
          <a:blip r:embed="rId3"/>
          <a:srcRect l="17396" t="2626" r="17828" b="40792"/>
          <a:stretch/>
        </p:blipFill>
        <p:spPr>
          <a:xfrm>
            <a:off x="9594896" y="4759617"/>
            <a:ext cx="1149195" cy="1101241"/>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E7C32983-41EE-C68D-6188-2120EB821045}"/>
              </a:ext>
            </a:extLst>
          </p:cNvPr>
          <p:cNvPicPr>
            <a:picLocks noChangeAspect="1"/>
          </p:cNvPicPr>
          <p:nvPr/>
        </p:nvPicPr>
        <p:blipFill>
          <a:blip r:embed="rId4"/>
          <a:srcRect l="21740" r="21069" b="13459"/>
          <a:stretch/>
        </p:blipFill>
        <p:spPr>
          <a:xfrm>
            <a:off x="9780660" y="3106031"/>
            <a:ext cx="777668" cy="1290963"/>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3DE02E56-69A9-CD39-EBD6-1E7F8DB2BE06}"/>
              </a:ext>
            </a:extLst>
          </p:cNvPr>
          <p:cNvPicPr>
            <a:picLocks noChangeAspect="1"/>
          </p:cNvPicPr>
          <p:nvPr/>
        </p:nvPicPr>
        <p:blipFill>
          <a:blip r:embed="rId5"/>
          <a:srcRect l="13044" t="6265" r="12681" b="19783"/>
          <a:stretch/>
        </p:blipFill>
        <p:spPr>
          <a:xfrm>
            <a:off x="9573295" y="1581180"/>
            <a:ext cx="1192853" cy="1187657"/>
          </a:xfrm>
          <a:prstGeom prst="rect">
            <a:avLst/>
          </a:prstGeom>
        </p:spPr>
      </p:pic>
    </p:spTree>
    <p:extLst>
      <p:ext uri="{BB962C8B-B14F-4D97-AF65-F5344CB8AC3E}">
        <p14:creationId xmlns:p14="http://schemas.microsoft.com/office/powerpoint/2010/main" val="582680641"/>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B9E93-2CA6-1A28-0AC8-7BAB945876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5F921-40CB-28D9-149B-88FA4805D528}"/>
              </a:ext>
            </a:extLst>
          </p:cNvPr>
          <p:cNvSpPr>
            <a:spLocks noGrp="1"/>
          </p:cNvSpPr>
          <p:nvPr>
            <p:ph type="title"/>
          </p:nvPr>
        </p:nvSpPr>
        <p:spPr>
          <a:xfrm>
            <a:off x="3083963" y="549560"/>
            <a:ext cx="6024073" cy="704954"/>
          </a:xfrm>
        </p:spPr>
        <p:txBody>
          <a:bodyPr>
            <a:normAutofit/>
          </a:bodyPr>
          <a:lstStyle/>
          <a:p>
            <a:pPr algn="ctr"/>
            <a:r>
              <a:rPr lang="en-GB" dirty="0"/>
              <a:t>Aim of the game</a:t>
            </a:r>
          </a:p>
        </p:txBody>
      </p:sp>
      <p:sp>
        <p:nvSpPr>
          <p:cNvPr id="3" name="Title 1">
            <a:extLst>
              <a:ext uri="{FF2B5EF4-FFF2-40B4-BE49-F238E27FC236}">
                <a16:creationId xmlns:a16="http://schemas.microsoft.com/office/drawing/2014/main" id="{9E533FB3-F4EC-20CF-B8E1-B16E711DC406}"/>
              </a:ext>
            </a:extLst>
          </p:cNvPr>
          <p:cNvSpPr txBox="1">
            <a:spLocks/>
          </p:cNvSpPr>
          <p:nvPr/>
        </p:nvSpPr>
        <p:spPr>
          <a:xfrm>
            <a:off x="1339275" y="4386912"/>
            <a:ext cx="5016712" cy="10204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r>
              <a:rPr lang="en-GB" sz="2400" dirty="0"/>
              <a:t>…but don’t let Atlantis fall!</a:t>
            </a:r>
          </a:p>
        </p:txBody>
      </p:sp>
      <p:sp>
        <p:nvSpPr>
          <p:cNvPr id="7" name="Title 1">
            <a:extLst>
              <a:ext uri="{FF2B5EF4-FFF2-40B4-BE49-F238E27FC236}">
                <a16:creationId xmlns:a16="http://schemas.microsoft.com/office/drawing/2014/main" id="{4C32FAA1-9DCA-721C-ADBA-370E1B80E90B}"/>
              </a:ext>
            </a:extLst>
          </p:cNvPr>
          <p:cNvSpPr txBox="1">
            <a:spLocks/>
          </p:cNvSpPr>
          <p:nvPr/>
        </p:nvSpPr>
        <p:spPr>
          <a:xfrm>
            <a:off x="869820" y="2029919"/>
            <a:ext cx="6236007" cy="2289327"/>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800" dirty="0"/>
              <a:t>Develop a tech business to digitise and share all the knowledge of Atlantis.</a:t>
            </a:r>
          </a:p>
          <a:p>
            <a:pPr algn="ctr">
              <a:lnSpc>
                <a:spcPct val="150000"/>
              </a:lnSpc>
            </a:pPr>
            <a:endParaRPr lang="en-GB" sz="1300" dirty="0"/>
          </a:p>
          <a:p>
            <a:pPr algn="ctr">
              <a:lnSpc>
                <a:spcPct val="150000"/>
              </a:lnSpc>
            </a:pPr>
            <a:r>
              <a:rPr lang="en-GB" sz="2800" dirty="0"/>
              <a:t>Go from simple websites to</a:t>
            </a:r>
            <a:br>
              <a:rPr lang="en-GB" sz="2800" dirty="0"/>
            </a:br>
            <a:r>
              <a:rPr lang="en-GB" sz="2800" dirty="0"/>
              <a:t>social media to AI services</a:t>
            </a:r>
          </a:p>
        </p:txBody>
      </p:sp>
      <p:pic>
        <p:nvPicPr>
          <p:cNvPr id="5" name="Picture 4">
            <a:extLst>
              <a:ext uri="{FF2B5EF4-FFF2-40B4-BE49-F238E27FC236}">
                <a16:creationId xmlns:a16="http://schemas.microsoft.com/office/drawing/2014/main" id="{14BEF179-1CF4-1CB5-B383-6CA94C83FB53}"/>
              </a:ext>
            </a:extLst>
          </p:cNvPr>
          <p:cNvPicPr>
            <a:picLocks noChangeAspect="1"/>
          </p:cNvPicPr>
          <p:nvPr/>
        </p:nvPicPr>
        <p:blipFill>
          <a:blip r:embed="rId3"/>
          <a:stretch>
            <a:fillRect/>
          </a:stretch>
        </p:blipFill>
        <p:spPr>
          <a:xfrm>
            <a:off x="7682669" y="2029919"/>
            <a:ext cx="3692873" cy="2749672"/>
          </a:xfrm>
          <a:prstGeom prst="rect">
            <a:avLst/>
          </a:prstGeom>
        </p:spPr>
      </p:pic>
    </p:spTree>
    <p:extLst>
      <p:ext uri="{BB962C8B-B14F-4D97-AF65-F5344CB8AC3E}">
        <p14:creationId xmlns:p14="http://schemas.microsoft.com/office/powerpoint/2010/main" val="84765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C1363-93EC-1122-3CF4-89A2A1ADD5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1A646F-B843-68CA-B0CC-8626FDA1942B}"/>
              </a:ext>
            </a:extLst>
          </p:cNvPr>
          <p:cNvSpPr>
            <a:spLocks noGrp="1"/>
          </p:cNvSpPr>
          <p:nvPr>
            <p:ph type="title"/>
          </p:nvPr>
        </p:nvSpPr>
        <p:spPr>
          <a:xfrm>
            <a:off x="3083963" y="549560"/>
            <a:ext cx="6024073" cy="704954"/>
          </a:xfrm>
        </p:spPr>
        <p:txBody>
          <a:bodyPr>
            <a:normAutofit/>
          </a:bodyPr>
          <a:lstStyle/>
          <a:p>
            <a:pPr algn="ctr"/>
            <a:r>
              <a:rPr lang="en-GB" dirty="0"/>
              <a:t>How to win?</a:t>
            </a:r>
          </a:p>
        </p:txBody>
      </p:sp>
      <p:sp>
        <p:nvSpPr>
          <p:cNvPr id="7" name="Title 1">
            <a:extLst>
              <a:ext uri="{FF2B5EF4-FFF2-40B4-BE49-F238E27FC236}">
                <a16:creationId xmlns:a16="http://schemas.microsoft.com/office/drawing/2014/main" id="{71C4C990-1FCA-8393-993B-DBEEBFEA2931}"/>
              </a:ext>
            </a:extLst>
          </p:cNvPr>
          <p:cNvSpPr txBox="1">
            <a:spLocks/>
          </p:cNvSpPr>
          <p:nvPr/>
        </p:nvSpPr>
        <p:spPr>
          <a:xfrm>
            <a:off x="532264" y="1556651"/>
            <a:ext cx="6605515" cy="37446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15000"/>
              </a:lnSpc>
              <a:spcAft>
                <a:spcPts val="800"/>
              </a:spcAft>
              <a:buNone/>
            </a:pPr>
            <a:r>
              <a:rPr lang="en-GB" sz="2800" kern="100" dirty="0">
                <a:effectLst/>
                <a:ea typeface="Aptos" panose="020B0004020202020204" pitchFamily="34" charset="0"/>
                <a:cs typeface="Times New Roman" panose="02020603050405020304" pitchFamily="18" charset="0"/>
              </a:rPr>
              <a:t>There is no winner of the game – </a:t>
            </a:r>
          </a:p>
          <a:p>
            <a:pPr algn="ctr">
              <a:lnSpc>
                <a:spcPct val="115000"/>
              </a:lnSpc>
              <a:spcAft>
                <a:spcPts val="800"/>
              </a:spcAft>
              <a:buNone/>
            </a:pPr>
            <a:r>
              <a:rPr lang="en-GB" sz="2800" kern="100" dirty="0">
                <a:effectLst/>
                <a:ea typeface="Aptos" panose="020B0004020202020204" pitchFamily="34" charset="0"/>
                <a:cs typeface="Times New Roman" panose="02020603050405020304" pitchFamily="18" charset="0"/>
              </a:rPr>
              <a:t>all players win if the island survives and all the island’s knowledge is digitised and shared. </a:t>
            </a:r>
          </a:p>
          <a:p>
            <a:pPr algn="ctr">
              <a:lnSpc>
                <a:spcPct val="115000"/>
              </a:lnSpc>
              <a:spcAft>
                <a:spcPts val="800"/>
              </a:spcAft>
              <a:buNone/>
            </a:pPr>
            <a:r>
              <a:rPr lang="en-GB" sz="2800" kern="100" dirty="0">
                <a:effectLst/>
                <a:ea typeface="Aptos" panose="020B0004020202020204" pitchFamily="34" charset="0"/>
                <a:cs typeface="Times New Roman" panose="02020603050405020304" pitchFamily="18" charset="0"/>
              </a:rPr>
              <a:t>All players lose if Atlantis falls!</a:t>
            </a:r>
          </a:p>
        </p:txBody>
      </p:sp>
      <p:pic>
        <p:nvPicPr>
          <p:cNvPr id="5" name="Picture 4">
            <a:extLst>
              <a:ext uri="{FF2B5EF4-FFF2-40B4-BE49-F238E27FC236}">
                <a16:creationId xmlns:a16="http://schemas.microsoft.com/office/drawing/2014/main" id="{C857757B-077C-54EA-FE49-ECFE6AB52834}"/>
              </a:ext>
            </a:extLst>
          </p:cNvPr>
          <p:cNvPicPr>
            <a:picLocks noChangeAspect="1"/>
          </p:cNvPicPr>
          <p:nvPr/>
        </p:nvPicPr>
        <p:blipFill>
          <a:blip r:embed="rId3"/>
          <a:stretch>
            <a:fillRect/>
          </a:stretch>
        </p:blipFill>
        <p:spPr>
          <a:xfrm>
            <a:off x="7682669" y="2029919"/>
            <a:ext cx="3692873" cy="2749672"/>
          </a:xfrm>
          <a:prstGeom prst="rect">
            <a:avLst/>
          </a:prstGeom>
        </p:spPr>
      </p:pic>
    </p:spTree>
    <p:extLst>
      <p:ext uri="{BB962C8B-B14F-4D97-AF65-F5344CB8AC3E}">
        <p14:creationId xmlns:p14="http://schemas.microsoft.com/office/powerpoint/2010/main" val="3993359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397BD-BD22-5F47-1DD8-2E7E5E753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F4B941-1422-8F81-6EA3-6B863030D9D1}"/>
              </a:ext>
            </a:extLst>
          </p:cNvPr>
          <p:cNvSpPr>
            <a:spLocks noGrp="1"/>
          </p:cNvSpPr>
          <p:nvPr>
            <p:ph type="title"/>
          </p:nvPr>
        </p:nvSpPr>
        <p:spPr>
          <a:xfrm>
            <a:off x="2299065" y="214398"/>
            <a:ext cx="7593869" cy="1173094"/>
          </a:xfrm>
        </p:spPr>
        <p:txBody>
          <a:bodyPr>
            <a:normAutofit/>
          </a:bodyPr>
          <a:lstStyle/>
          <a:p>
            <a:pPr algn="ctr"/>
            <a:r>
              <a:rPr lang="en-GB" dirty="0"/>
              <a:t>Protect the Island</a:t>
            </a:r>
          </a:p>
        </p:txBody>
      </p:sp>
      <p:sp>
        <p:nvSpPr>
          <p:cNvPr id="7" name="Title 1">
            <a:extLst>
              <a:ext uri="{FF2B5EF4-FFF2-40B4-BE49-F238E27FC236}">
                <a16:creationId xmlns:a16="http://schemas.microsoft.com/office/drawing/2014/main" id="{CCEEFD9E-4EBC-1013-EE09-ED256A3CDCD0}"/>
              </a:ext>
            </a:extLst>
          </p:cNvPr>
          <p:cNvSpPr txBox="1">
            <a:spLocks/>
          </p:cNvSpPr>
          <p:nvPr/>
        </p:nvSpPr>
        <p:spPr>
          <a:xfrm>
            <a:off x="2076283" y="2087392"/>
            <a:ext cx="8056761" cy="34945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nSpc>
                <a:spcPct val="115000"/>
              </a:lnSpc>
              <a:spcAft>
                <a:spcPts val="800"/>
              </a:spcAft>
            </a:pPr>
            <a:r>
              <a:rPr lang="en-GB" sz="2800" kern="100" dirty="0">
                <a:effectLst/>
                <a:ea typeface="Aptos" panose="020B0004020202020204" pitchFamily="34" charset="0"/>
                <a:cs typeface="Times New Roman" panose="02020603050405020304" pitchFamily="18" charset="0"/>
              </a:rPr>
              <a:t>Try not to use too much </a:t>
            </a:r>
            <a:r>
              <a:rPr lang="en-GB" sz="2800" b="1" kern="100" dirty="0">
                <a:effectLst/>
                <a:ea typeface="Aptos" panose="020B0004020202020204" pitchFamily="34" charset="0"/>
                <a:cs typeface="Times New Roman" panose="02020603050405020304" pitchFamily="18" charset="0"/>
              </a:rPr>
              <a:t>water</a:t>
            </a:r>
          </a:p>
          <a:p>
            <a:pPr>
              <a:lnSpc>
                <a:spcPct val="115000"/>
              </a:lnSpc>
              <a:spcAft>
                <a:spcPts val="800"/>
              </a:spcAft>
            </a:pPr>
            <a:endParaRPr lang="en-GB" sz="2800" kern="100" dirty="0">
              <a:effectLst/>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ea typeface="Aptos" panose="020B0004020202020204" pitchFamily="34" charset="0"/>
                <a:cs typeface="Times New Roman" panose="02020603050405020304" pitchFamily="18" charset="0"/>
              </a:rPr>
              <a:t>Try not to use too much </a:t>
            </a:r>
            <a:r>
              <a:rPr lang="en-GB" sz="2800" b="1" kern="100" dirty="0">
                <a:effectLst/>
                <a:ea typeface="Aptos" panose="020B0004020202020204" pitchFamily="34" charset="0"/>
                <a:cs typeface="Times New Roman" panose="02020603050405020304" pitchFamily="18" charset="0"/>
              </a:rPr>
              <a:t>power</a:t>
            </a:r>
          </a:p>
          <a:p>
            <a:pPr>
              <a:lnSpc>
                <a:spcPct val="115000"/>
              </a:lnSpc>
              <a:spcAft>
                <a:spcPts val="800"/>
              </a:spcAft>
            </a:pPr>
            <a:endParaRPr lang="en-GB" sz="2800" kern="100" dirty="0">
              <a:effectLst/>
              <a:ea typeface="Aptos" panose="020B0004020202020204" pitchFamily="34" charset="0"/>
              <a:cs typeface="Times New Roman" panose="02020603050405020304" pitchFamily="18" charset="0"/>
            </a:endParaRPr>
          </a:p>
          <a:p>
            <a:pPr>
              <a:lnSpc>
                <a:spcPct val="115000"/>
              </a:lnSpc>
              <a:spcAft>
                <a:spcPts val="800"/>
              </a:spcAft>
            </a:pPr>
            <a:r>
              <a:rPr lang="en-GB" sz="2800" kern="100" dirty="0">
                <a:effectLst/>
                <a:ea typeface="Aptos" panose="020B0004020202020204" pitchFamily="34" charset="0"/>
                <a:cs typeface="Times New Roman" panose="02020603050405020304" pitchFamily="18" charset="0"/>
              </a:rPr>
              <a:t>Try to not cause air </a:t>
            </a:r>
            <a:r>
              <a:rPr lang="en-GB" sz="2800" b="1" kern="100" dirty="0">
                <a:effectLst/>
                <a:ea typeface="Aptos" panose="020B0004020202020204" pitchFamily="34" charset="0"/>
                <a:cs typeface="Times New Roman" panose="02020603050405020304" pitchFamily="18" charset="0"/>
              </a:rPr>
              <a:t>pollution</a:t>
            </a:r>
            <a:r>
              <a:rPr lang="en-GB" sz="2800" kern="100" dirty="0">
                <a:effectLst/>
                <a:ea typeface="Aptos" panose="020B0004020202020204" pitchFamily="34" charset="0"/>
                <a:cs typeface="Times New Roman" panose="02020603050405020304" pitchFamily="18" charset="0"/>
              </a:rPr>
              <a:t> with fossil fuels</a:t>
            </a:r>
          </a:p>
        </p:txBody>
      </p:sp>
      <p:pic>
        <p:nvPicPr>
          <p:cNvPr id="3" name="Picture 2">
            <a:extLst>
              <a:ext uri="{FF2B5EF4-FFF2-40B4-BE49-F238E27FC236}">
                <a16:creationId xmlns:a16="http://schemas.microsoft.com/office/drawing/2014/main" id="{9D9F7529-997F-EBD5-1DE9-C1AC9384E039}"/>
              </a:ext>
            </a:extLst>
          </p:cNvPr>
          <p:cNvPicPr>
            <a:picLocks noChangeAspect="1"/>
          </p:cNvPicPr>
          <p:nvPr/>
        </p:nvPicPr>
        <p:blipFill>
          <a:blip r:embed="rId3"/>
          <a:srcRect l="81567" t="88189" r="13566" b="6019"/>
          <a:stretch/>
        </p:blipFill>
        <p:spPr>
          <a:xfrm>
            <a:off x="709025" y="4680533"/>
            <a:ext cx="1275096" cy="1019758"/>
          </a:xfrm>
          <a:prstGeom prst="rect">
            <a:avLst/>
          </a:prstGeom>
        </p:spPr>
      </p:pic>
      <p:pic>
        <p:nvPicPr>
          <p:cNvPr id="4" name="Picture 3">
            <a:extLst>
              <a:ext uri="{FF2B5EF4-FFF2-40B4-BE49-F238E27FC236}">
                <a16:creationId xmlns:a16="http://schemas.microsoft.com/office/drawing/2014/main" id="{8C5EEC81-6655-AA70-48EC-D5AFC23E502A}"/>
              </a:ext>
            </a:extLst>
          </p:cNvPr>
          <p:cNvPicPr>
            <a:picLocks noChangeAspect="1"/>
          </p:cNvPicPr>
          <p:nvPr/>
        </p:nvPicPr>
        <p:blipFill>
          <a:blip r:embed="rId4"/>
          <a:srcRect l="68898" t="87501" r="27021" b="6611"/>
          <a:stretch/>
        </p:blipFill>
        <p:spPr>
          <a:xfrm>
            <a:off x="845703" y="3387700"/>
            <a:ext cx="1046255" cy="1020419"/>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B317C5EF-AAA9-0B3A-790B-717B6B17A6EB}"/>
              </a:ext>
            </a:extLst>
          </p:cNvPr>
          <p:cNvPicPr>
            <a:picLocks noChangeAspect="1"/>
          </p:cNvPicPr>
          <p:nvPr/>
        </p:nvPicPr>
        <p:blipFill>
          <a:blip r:embed="rId5"/>
          <a:srcRect l="22950" t="15862" r="21647" b="28583"/>
          <a:stretch/>
        </p:blipFill>
        <p:spPr>
          <a:xfrm>
            <a:off x="922636" y="2205639"/>
            <a:ext cx="892391" cy="894861"/>
          </a:xfrm>
          <a:prstGeom prst="rect">
            <a:avLst/>
          </a:prstGeom>
        </p:spPr>
      </p:pic>
      <p:pic>
        <p:nvPicPr>
          <p:cNvPr id="9" name="Picture 8" descr="A black background with a black square&#10;&#10;Description automatically generated with medium confidence">
            <a:extLst>
              <a:ext uri="{FF2B5EF4-FFF2-40B4-BE49-F238E27FC236}">
                <a16:creationId xmlns:a16="http://schemas.microsoft.com/office/drawing/2014/main" id="{06402FC2-04E4-FB71-964A-39C71CDA474A}"/>
              </a:ext>
            </a:extLst>
          </p:cNvPr>
          <p:cNvPicPr>
            <a:picLocks noChangeAspect="1"/>
          </p:cNvPicPr>
          <p:nvPr/>
        </p:nvPicPr>
        <p:blipFill>
          <a:blip r:embed="rId6"/>
          <a:srcRect l="6493" t="2119" r="6886" b="16463"/>
          <a:stretch/>
        </p:blipFill>
        <p:spPr>
          <a:xfrm>
            <a:off x="941169" y="336331"/>
            <a:ext cx="873858" cy="821378"/>
          </a:xfrm>
          <a:prstGeom prst="rect">
            <a:avLst/>
          </a:prstGeom>
        </p:spPr>
      </p:pic>
    </p:spTree>
    <p:extLst>
      <p:ext uri="{BB962C8B-B14F-4D97-AF65-F5344CB8AC3E}">
        <p14:creationId xmlns:p14="http://schemas.microsoft.com/office/powerpoint/2010/main" val="3448554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4E4BE9-78FA-90B2-D96C-3D553D4BAB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14A8B7-61BB-BD52-C4B7-C6E7AAC44B62}"/>
              </a:ext>
            </a:extLst>
          </p:cNvPr>
          <p:cNvSpPr>
            <a:spLocks noGrp="1"/>
          </p:cNvSpPr>
          <p:nvPr>
            <p:ph type="title"/>
          </p:nvPr>
        </p:nvSpPr>
        <p:spPr>
          <a:xfrm>
            <a:off x="363909" y="-214316"/>
            <a:ext cx="6476999" cy="2055935"/>
          </a:xfrm>
        </p:spPr>
        <p:txBody>
          <a:bodyPr>
            <a:normAutofit/>
          </a:bodyPr>
          <a:lstStyle/>
          <a:p>
            <a:r>
              <a:rPr lang="en-GB" dirty="0"/>
              <a:t>Setup: </a:t>
            </a:r>
            <a:br>
              <a:rPr lang="en-GB" dirty="0"/>
            </a:br>
            <a:r>
              <a:rPr lang="en-GB" dirty="0"/>
              <a:t>set out the game</a:t>
            </a:r>
          </a:p>
        </p:txBody>
      </p:sp>
      <p:sp>
        <p:nvSpPr>
          <p:cNvPr id="7" name="Title 1">
            <a:extLst>
              <a:ext uri="{FF2B5EF4-FFF2-40B4-BE49-F238E27FC236}">
                <a16:creationId xmlns:a16="http://schemas.microsoft.com/office/drawing/2014/main" id="{9F6B5D1B-E354-46F6-4F4A-E51732BFE67B}"/>
              </a:ext>
            </a:extLst>
          </p:cNvPr>
          <p:cNvSpPr txBox="1">
            <a:spLocks/>
          </p:cNvSpPr>
          <p:nvPr/>
        </p:nvSpPr>
        <p:spPr>
          <a:xfrm>
            <a:off x="1831718" y="2302320"/>
            <a:ext cx="3303843" cy="11449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400" dirty="0"/>
              <a:t>Assemble the reservoir water level</a:t>
            </a:r>
          </a:p>
        </p:txBody>
      </p:sp>
      <p:sp>
        <p:nvSpPr>
          <p:cNvPr id="8" name="Title 1">
            <a:extLst>
              <a:ext uri="{FF2B5EF4-FFF2-40B4-BE49-F238E27FC236}">
                <a16:creationId xmlns:a16="http://schemas.microsoft.com/office/drawing/2014/main" id="{4AFF10A8-780F-A6EF-650D-2DE13514D6C6}"/>
              </a:ext>
            </a:extLst>
          </p:cNvPr>
          <p:cNvSpPr txBox="1">
            <a:spLocks/>
          </p:cNvSpPr>
          <p:nvPr/>
        </p:nvSpPr>
        <p:spPr>
          <a:xfrm>
            <a:off x="1375504" y="3890103"/>
            <a:ext cx="4216270" cy="119063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spcAft>
                <a:spcPts val="1200"/>
              </a:spcAft>
            </a:pPr>
            <a:r>
              <a:rPr lang="en-GB" sz="1600" dirty="0"/>
              <a:t>Cut out and stick the pieces together.</a:t>
            </a:r>
          </a:p>
          <a:p>
            <a:pPr algn="ctr">
              <a:lnSpc>
                <a:spcPct val="120000"/>
              </a:lnSpc>
              <a:spcAft>
                <a:spcPts val="1200"/>
              </a:spcAft>
            </a:pPr>
            <a:r>
              <a:rPr lang="en-GB" sz="1600" dirty="0"/>
              <a:t>Cut the dotted lines on the reservoir.</a:t>
            </a:r>
          </a:p>
          <a:p>
            <a:pPr algn="ctr">
              <a:lnSpc>
                <a:spcPct val="120000"/>
              </a:lnSpc>
              <a:spcAft>
                <a:spcPts val="1200"/>
              </a:spcAft>
            </a:pPr>
            <a:r>
              <a:rPr lang="en-GB" sz="1600" dirty="0"/>
              <a:t>Slide the level through the cut holes.</a:t>
            </a:r>
          </a:p>
        </p:txBody>
      </p:sp>
      <p:pic>
        <p:nvPicPr>
          <p:cNvPr id="23" name="Picture 22">
            <a:extLst>
              <a:ext uri="{FF2B5EF4-FFF2-40B4-BE49-F238E27FC236}">
                <a16:creationId xmlns:a16="http://schemas.microsoft.com/office/drawing/2014/main" id="{C146153D-8380-8E88-0E6B-8B6F5246A21B}"/>
              </a:ext>
            </a:extLst>
          </p:cNvPr>
          <p:cNvPicPr>
            <a:picLocks noChangeAspect="1"/>
          </p:cNvPicPr>
          <p:nvPr/>
        </p:nvPicPr>
        <p:blipFill>
          <a:blip r:embed="rId2"/>
          <a:srcRect t="40495"/>
          <a:stretch/>
        </p:blipFill>
        <p:spPr>
          <a:xfrm rot="5400000">
            <a:off x="7766333" y="2734719"/>
            <a:ext cx="2835302" cy="963372"/>
          </a:xfrm>
          <a:prstGeom prst="rect">
            <a:avLst/>
          </a:prstGeom>
        </p:spPr>
      </p:pic>
      <p:pic>
        <p:nvPicPr>
          <p:cNvPr id="24" name="Picture 23">
            <a:extLst>
              <a:ext uri="{FF2B5EF4-FFF2-40B4-BE49-F238E27FC236}">
                <a16:creationId xmlns:a16="http://schemas.microsoft.com/office/drawing/2014/main" id="{A55B0F0D-9E17-77D0-1C1A-71D1A98864C6}"/>
              </a:ext>
            </a:extLst>
          </p:cNvPr>
          <p:cNvPicPr>
            <a:picLocks noChangeAspect="1"/>
          </p:cNvPicPr>
          <p:nvPr/>
        </p:nvPicPr>
        <p:blipFill>
          <a:blip r:embed="rId3"/>
          <a:srcRect t="21111" b="41220"/>
          <a:stretch/>
        </p:blipFill>
        <p:spPr>
          <a:xfrm rot="5400000">
            <a:off x="5806347" y="4250138"/>
            <a:ext cx="2864426" cy="470563"/>
          </a:xfrm>
          <a:prstGeom prst="rect">
            <a:avLst/>
          </a:prstGeom>
        </p:spPr>
      </p:pic>
      <p:pic>
        <p:nvPicPr>
          <p:cNvPr id="25" name="Picture 24">
            <a:extLst>
              <a:ext uri="{FF2B5EF4-FFF2-40B4-BE49-F238E27FC236}">
                <a16:creationId xmlns:a16="http://schemas.microsoft.com/office/drawing/2014/main" id="{E56FE798-C66E-CF72-59DE-EAEC261BCC08}"/>
              </a:ext>
            </a:extLst>
          </p:cNvPr>
          <p:cNvPicPr>
            <a:picLocks noChangeAspect="1"/>
          </p:cNvPicPr>
          <p:nvPr/>
        </p:nvPicPr>
        <p:blipFill>
          <a:blip r:embed="rId3"/>
          <a:srcRect l="32784" t="57923"/>
          <a:stretch/>
        </p:blipFill>
        <p:spPr>
          <a:xfrm rot="5400000">
            <a:off x="6274679" y="1316928"/>
            <a:ext cx="1925365" cy="525629"/>
          </a:xfrm>
          <a:prstGeom prst="rect">
            <a:avLst/>
          </a:prstGeom>
        </p:spPr>
      </p:pic>
      <p:pic>
        <p:nvPicPr>
          <p:cNvPr id="26" name="Picture 25">
            <a:extLst>
              <a:ext uri="{FF2B5EF4-FFF2-40B4-BE49-F238E27FC236}">
                <a16:creationId xmlns:a16="http://schemas.microsoft.com/office/drawing/2014/main" id="{0E337B60-799A-C4B2-0609-67B7AB73A981}"/>
              </a:ext>
            </a:extLst>
          </p:cNvPr>
          <p:cNvPicPr>
            <a:picLocks noChangeAspect="1"/>
          </p:cNvPicPr>
          <p:nvPr/>
        </p:nvPicPr>
        <p:blipFill>
          <a:blip r:embed="rId3"/>
          <a:srcRect l="19962" t="57923" r="74227"/>
          <a:stretch/>
        </p:blipFill>
        <p:spPr>
          <a:xfrm rot="5400000">
            <a:off x="6408717" y="3900792"/>
            <a:ext cx="166437" cy="525629"/>
          </a:xfrm>
          <a:prstGeom prst="rect">
            <a:avLst/>
          </a:prstGeom>
        </p:spPr>
      </p:pic>
      <p:sp>
        <p:nvSpPr>
          <p:cNvPr id="27" name="Arrow: Right 26">
            <a:extLst>
              <a:ext uri="{FF2B5EF4-FFF2-40B4-BE49-F238E27FC236}">
                <a16:creationId xmlns:a16="http://schemas.microsoft.com/office/drawing/2014/main" id="{57F189DF-4C98-3ECB-9A52-8C972B14D8E4}"/>
              </a:ext>
            </a:extLst>
          </p:cNvPr>
          <p:cNvSpPr/>
          <p:nvPr/>
        </p:nvSpPr>
        <p:spPr>
          <a:xfrm rot="5400000">
            <a:off x="7038549" y="2668409"/>
            <a:ext cx="397810" cy="2588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Arrow: Right 28">
            <a:extLst>
              <a:ext uri="{FF2B5EF4-FFF2-40B4-BE49-F238E27FC236}">
                <a16:creationId xmlns:a16="http://schemas.microsoft.com/office/drawing/2014/main" id="{23F9FBD2-F4FC-88D9-A869-5131D5112AA6}"/>
              </a:ext>
            </a:extLst>
          </p:cNvPr>
          <p:cNvSpPr/>
          <p:nvPr/>
        </p:nvSpPr>
        <p:spPr>
          <a:xfrm rot="19280328">
            <a:off x="6615635" y="3771210"/>
            <a:ext cx="397810" cy="25881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A black background with a black square&#10;&#10;AI-generated content may be incorrect.">
            <a:extLst>
              <a:ext uri="{FF2B5EF4-FFF2-40B4-BE49-F238E27FC236}">
                <a16:creationId xmlns:a16="http://schemas.microsoft.com/office/drawing/2014/main" id="{53E540FD-0560-B73D-239A-F06BF29F55EC}"/>
              </a:ext>
            </a:extLst>
          </p:cNvPr>
          <p:cNvPicPr>
            <a:picLocks noChangeAspect="1"/>
          </p:cNvPicPr>
          <p:nvPr/>
        </p:nvPicPr>
        <p:blipFill>
          <a:blip r:embed="rId4"/>
          <a:srcRect l="25894" r="25894" b="14208"/>
          <a:stretch/>
        </p:blipFill>
        <p:spPr>
          <a:xfrm rot="5400000">
            <a:off x="8121120" y="2100559"/>
            <a:ext cx="342476" cy="609424"/>
          </a:xfrm>
          <a:prstGeom prst="rect">
            <a:avLst/>
          </a:prstGeom>
        </p:spPr>
      </p:pic>
      <p:pic>
        <p:nvPicPr>
          <p:cNvPr id="32" name="Picture 31" descr="A black background with a black square&#10;&#10;AI-generated content may be incorrect.">
            <a:extLst>
              <a:ext uri="{FF2B5EF4-FFF2-40B4-BE49-F238E27FC236}">
                <a16:creationId xmlns:a16="http://schemas.microsoft.com/office/drawing/2014/main" id="{82A4C543-8FF2-5403-6DDD-74BB8CD0240F}"/>
              </a:ext>
            </a:extLst>
          </p:cNvPr>
          <p:cNvPicPr>
            <a:picLocks noChangeAspect="1"/>
          </p:cNvPicPr>
          <p:nvPr/>
        </p:nvPicPr>
        <p:blipFill>
          <a:blip r:embed="rId4"/>
          <a:srcRect l="25894" r="25894" b="14208"/>
          <a:stretch/>
        </p:blipFill>
        <p:spPr>
          <a:xfrm rot="5400000">
            <a:off x="8090346" y="4052519"/>
            <a:ext cx="342476" cy="609424"/>
          </a:xfrm>
          <a:prstGeom prst="rect">
            <a:avLst/>
          </a:prstGeom>
        </p:spPr>
      </p:pic>
      <p:pic>
        <p:nvPicPr>
          <p:cNvPr id="33" name="Picture 32" descr="A black background with a black square&#10;&#10;AI-generated content may be incorrect.">
            <a:extLst>
              <a:ext uri="{FF2B5EF4-FFF2-40B4-BE49-F238E27FC236}">
                <a16:creationId xmlns:a16="http://schemas.microsoft.com/office/drawing/2014/main" id="{DB61A3B1-62BE-7E69-254F-E7070503273C}"/>
              </a:ext>
            </a:extLst>
          </p:cNvPr>
          <p:cNvPicPr>
            <a:picLocks noChangeAspect="1"/>
          </p:cNvPicPr>
          <p:nvPr/>
        </p:nvPicPr>
        <p:blipFill>
          <a:blip r:embed="rId4"/>
          <a:srcRect l="25894" r="25894" b="14208"/>
          <a:stretch/>
        </p:blipFill>
        <p:spPr>
          <a:xfrm rot="5400000">
            <a:off x="8090346" y="4446735"/>
            <a:ext cx="342476" cy="609424"/>
          </a:xfrm>
          <a:prstGeom prst="rect">
            <a:avLst/>
          </a:prstGeom>
        </p:spPr>
      </p:pic>
      <p:pic>
        <p:nvPicPr>
          <p:cNvPr id="34" name="Picture 33">
            <a:extLst>
              <a:ext uri="{FF2B5EF4-FFF2-40B4-BE49-F238E27FC236}">
                <a16:creationId xmlns:a16="http://schemas.microsoft.com/office/drawing/2014/main" id="{869DC991-DBD4-4725-5A25-897865A19A95}"/>
              </a:ext>
            </a:extLst>
          </p:cNvPr>
          <p:cNvPicPr>
            <a:picLocks noChangeAspect="1"/>
          </p:cNvPicPr>
          <p:nvPr/>
        </p:nvPicPr>
        <p:blipFill>
          <a:blip r:embed="rId2"/>
          <a:srcRect t="40495"/>
          <a:stretch/>
        </p:blipFill>
        <p:spPr>
          <a:xfrm rot="5400000">
            <a:off x="9874835" y="2662081"/>
            <a:ext cx="2835302" cy="963372"/>
          </a:xfrm>
          <a:prstGeom prst="rect">
            <a:avLst/>
          </a:prstGeom>
        </p:spPr>
      </p:pic>
      <p:pic>
        <p:nvPicPr>
          <p:cNvPr id="35" name="Picture 34">
            <a:extLst>
              <a:ext uri="{FF2B5EF4-FFF2-40B4-BE49-F238E27FC236}">
                <a16:creationId xmlns:a16="http://schemas.microsoft.com/office/drawing/2014/main" id="{D06BFF6E-5924-BF05-0D6F-47526E03CC40}"/>
              </a:ext>
            </a:extLst>
          </p:cNvPr>
          <p:cNvPicPr>
            <a:picLocks noChangeAspect="1"/>
          </p:cNvPicPr>
          <p:nvPr/>
        </p:nvPicPr>
        <p:blipFill>
          <a:blip r:embed="rId3"/>
          <a:srcRect t="21111" b="41220"/>
          <a:stretch/>
        </p:blipFill>
        <p:spPr>
          <a:xfrm rot="5400000">
            <a:off x="9627723" y="3499351"/>
            <a:ext cx="2864426" cy="470563"/>
          </a:xfrm>
          <a:prstGeom prst="rect">
            <a:avLst/>
          </a:prstGeom>
        </p:spPr>
      </p:pic>
      <p:pic>
        <p:nvPicPr>
          <p:cNvPr id="36" name="Picture 35">
            <a:extLst>
              <a:ext uri="{FF2B5EF4-FFF2-40B4-BE49-F238E27FC236}">
                <a16:creationId xmlns:a16="http://schemas.microsoft.com/office/drawing/2014/main" id="{B01D7467-5E9B-3C9E-CF78-0571536A75E6}"/>
              </a:ext>
            </a:extLst>
          </p:cNvPr>
          <p:cNvPicPr>
            <a:picLocks noChangeAspect="1"/>
          </p:cNvPicPr>
          <p:nvPr/>
        </p:nvPicPr>
        <p:blipFill>
          <a:blip r:embed="rId3"/>
          <a:srcRect l="19962" t="57923" r="74227"/>
          <a:stretch/>
        </p:blipFill>
        <p:spPr>
          <a:xfrm rot="5400000">
            <a:off x="10976717" y="2691888"/>
            <a:ext cx="166437" cy="525629"/>
          </a:xfrm>
          <a:prstGeom prst="rect">
            <a:avLst/>
          </a:prstGeom>
        </p:spPr>
      </p:pic>
      <p:grpSp>
        <p:nvGrpSpPr>
          <p:cNvPr id="37" name="Group 36">
            <a:extLst>
              <a:ext uri="{FF2B5EF4-FFF2-40B4-BE49-F238E27FC236}">
                <a16:creationId xmlns:a16="http://schemas.microsoft.com/office/drawing/2014/main" id="{BF22CE4C-DC24-A1DD-FAA7-803E1B50D287}"/>
              </a:ext>
            </a:extLst>
          </p:cNvPr>
          <p:cNvGrpSpPr/>
          <p:nvPr/>
        </p:nvGrpSpPr>
        <p:grpSpPr>
          <a:xfrm>
            <a:off x="10818261" y="4434621"/>
            <a:ext cx="504489" cy="143752"/>
            <a:chOff x="5590331" y="4620912"/>
            <a:chExt cx="504489" cy="143752"/>
          </a:xfrm>
        </p:grpSpPr>
        <p:sp>
          <p:nvSpPr>
            <p:cNvPr id="38" name="Rectangle 37">
              <a:extLst>
                <a:ext uri="{FF2B5EF4-FFF2-40B4-BE49-F238E27FC236}">
                  <a16:creationId xmlns:a16="http://schemas.microsoft.com/office/drawing/2014/main" id="{27EE495C-06BC-F6F8-25DF-F2BECD1E31B3}"/>
                </a:ext>
              </a:extLst>
            </p:cNvPr>
            <p:cNvSpPr/>
            <p:nvPr/>
          </p:nvSpPr>
          <p:spPr>
            <a:xfrm>
              <a:off x="5590331" y="4620912"/>
              <a:ext cx="458911" cy="1381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Picture 38">
              <a:extLst>
                <a:ext uri="{FF2B5EF4-FFF2-40B4-BE49-F238E27FC236}">
                  <a16:creationId xmlns:a16="http://schemas.microsoft.com/office/drawing/2014/main" id="{68E3C90E-158E-27B6-EFB9-AD36EA08FAD9}"/>
                </a:ext>
              </a:extLst>
            </p:cNvPr>
            <p:cNvPicPr>
              <a:picLocks noChangeAspect="1"/>
            </p:cNvPicPr>
            <p:nvPr/>
          </p:nvPicPr>
          <p:blipFill>
            <a:blip r:embed="rId2"/>
            <a:srcRect l="95128" t="68839" r="-1"/>
            <a:stretch/>
          </p:blipFill>
          <p:spPr>
            <a:xfrm rot="5400000">
              <a:off x="5773501" y="4443345"/>
              <a:ext cx="138149" cy="504489"/>
            </a:xfrm>
            <a:prstGeom prst="rect">
              <a:avLst/>
            </a:prstGeom>
          </p:spPr>
        </p:pic>
      </p:grpSp>
      <p:sp>
        <p:nvSpPr>
          <p:cNvPr id="40" name="Arrow: Right 39">
            <a:extLst>
              <a:ext uri="{FF2B5EF4-FFF2-40B4-BE49-F238E27FC236}">
                <a16:creationId xmlns:a16="http://schemas.microsoft.com/office/drawing/2014/main" id="{EFBCEC38-F1D5-AEE3-496F-FC602C8951D9}"/>
              </a:ext>
            </a:extLst>
          </p:cNvPr>
          <p:cNvSpPr/>
          <p:nvPr/>
        </p:nvSpPr>
        <p:spPr>
          <a:xfrm>
            <a:off x="10001377" y="3166321"/>
            <a:ext cx="660937" cy="4252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3005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46B-814A-C99A-5D03-6544ED7E8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E67991-5759-59E5-E7A9-9181EED92341}"/>
              </a:ext>
            </a:extLst>
          </p:cNvPr>
          <p:cNvSpPr>
            <a:spLocks noGrp="1"/>
          </p:cNvSpPr>
          <p:nvPr>
            <p:ph type="title"/>
          </p:nvPr>
        </p:nvSpPr>
        <p:spPr>
          <a:xfrm>
            <a:off x="363909" y="-214316"/>
            <a:ext cx="6912835" cy="2055935"/>
          </a:xfrm>
        </p:spPr>
        <p:txBody>
          <a:bodyPr>
            <a:normAutofit/>
          </a:bodyPr>
          <a:lstStyle/>
          <a:p>
            <a:r>
              <a:rPr lang="en-GB" dirty="0"/>
              <a:t>Setup: </a:t>
            </a:r>
            <a:br>
              <a:rPr lang="en-GB" dirty="0"/>
            </a:br>
            <a:r>
              <a:rPr lang="en-GB" dirty="0"/>
              <a:t>set out the game</a:t>
            </a:r>
          </a:p>
        </p:txBody>
      </p:sp>
      <p:sp>
        <p:nvSpPr>
          <p:cNvPr id="7" name="Title 1">
            <a:extLst>
              <a:ext uri="{FF2B5EF4-FFF2-40B4-BE49-F238E27FC236}">
                <a16:creationId xmlns:a16="http://schemas.microsoft.com/office/drawing/2014/main" id="{03F08C40-8DF2-0E33-95AE-64A7816656EA}"/>
              </a:ext>
            </a:extLst>
          </p:cNvPr>
          <p:cNvSpPr txBox="1">
            <a:spLocks/>
          </p:cNvSpPr>
          <p:nvPr/>
        </p:nvSpPr>
        <p:spPr>
          <a:xfrm>
            <a:off x="372172" y="1472739"/>
            <a:ext cx="6024072" cy="26715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000" dirty="0"/>
              <a:t>This is a game for four players (or pairs)</a:t>
            </a:r>
          </a:p>
          <a:p>
            <a:pPr algn="ctr">
              <a:lnSpc>
                <a:spcPct val="150000"/>
              </a:lnSpc>
            </a:pPr>
            <a:r>
              <a:rPr lang="en-GB" sz="2000" dirty="0"/>
              <a:t>Each player gets a board with their data centre, servers and bank.</a:t>
            </a:r>
          </a:p>
          <a:p>
            <a:pPr algn="ctr">
              <a:lnSpc>
                <a:spcPct val="150000"/>
              </a:lnSpc>
            </a:pPr>
            <a:r>
              <a:rPr lang="en-GB" sz="2000" dirty="0"/>
              <a:t>Put the island power grid in the middle, with the reservoir water level and the Chance tables. </a:t>
            </a:r>
          </a:p>
        </p:txBody>
      </p:sp>
      <p:sp>
        <p:nvSpPr>
          <p:cNvPr id="8" name="Title 1">
            <a:extLst>
              <a:ext uri="{FF2B5EF4-FFF2-40B4-BE49-F238E27FC236}">
                <a16:creationId xmlns:a16="http://schemas.microsoft.com/office/drawing/2014/main" id="{4CB5937B-97E7-2822-6B3C-7CF3C27021D9}"/>
              </a:ext>
            </a:extLst>
          </p:cNvPr>
          <p:cNvSpPr txBox="1">
            <a:spLocks/>
          </p:cNvSpPr>
          <p:nvPr/>
        </p:nvSpPr>
        <p:spPr>
          <a:xfrm>
            <a:off x="1045186" y="4850507"/>
            <a:ext cx="4678043" cy="11906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600" dirty="0"/>
              <a:t>You will also need a bunch of six sided dice (D6s) or you can use a dice app or website like </a:t>
            </a:r>
            <a:r>
              <a:rPr lang="en-GB" sz="1600" dirty="0">
                <a:hlinkClick r:id="rId2"/>
              </a:rPr>
              <a:t>flipsimu.com/dice-roller</a:t>
            </a:r>
            <a:r>
              <a:rPr lang="en-GB" sz="1600" dirty="0"/>
              <a:t> </a:t>
            </a:r>
          </a:p>
        </p:txBody>
      </p:sp>
      <p:grpSp>
        <p:nvGrpSpPr>
          <p:cNvPr id="12" name="Group 11">
            <a:extLst>
              <a:ext uri="{FF2B5EF4-FFF2-40B4-BE49-F238E27FC236}">
                <a16:creationId xmlns:a16="http://schemas.microsoft.com/office/drawing/2014/main" id="{841ED1DE-9B44-3A1B-3AAB-482B40762DBC}"/>
              </a:ext>
            </a:extLst>
          </p:cNvPr>
          <p:cNvGrpSpPr/>
          <p:nvPr/>
        </p:nvGrpSpPr>
        <p:grpSpPr>
          <a:xfrm>
            <a:off x="9609746" y="193893"/>
            <a:ext cx="2271228" cy="1281736"/>
            <a:chOff x="9609746" y="397378"/>
            <a:chExt cx="2271228" cy="1281736"/>
          </a:xfrm>
        </p:grpSpPr>
        <p:sp>
          <p:nvSpPr>
            <p:cNvPr id="11" name="Rectangle 10">
              <a:extLst>
                <a:ext uri="{FF2B5EF4-FFF2-40B4-BE49-F238E27FC236}">
                  <a16:creationId xmlns:a16="http://schemas.microsoft.com/office/drawing/2014/main" id="{8C767833-C5B8-9A5E-D960-A18B05B2C60F}"/>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4ED1C9C0-1801-5877-7557-32F6DF86954A}"/>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3" name="Group 12">
            <a:extLst>
              <a:ext uri="{FF2B5EF4-FFF2-40B4-BE49-F238E27FC236}">
                <a16:creationId xmlns:a16="http://schemas.microsoft.com/office/drawing/2014/main" id="{CDC01EE1-7952-D8FC-67F7-8E67AEE64131}"/>
              </a:ext>
            </a:extLst>
          </p:cNvPr>
          <p:cNvGrpSpPr/>
          <p:nvPr/>
        </p:nvGrpSpPr>
        <p:grpSpPr>
          <a:xfrm>
            <a:off x="9041451" y="722118"/>
            <a:ext cx="2271228" cy="1281736"/>
            <a:chOff x="9609746" y="397378"/>
            <a:chExt cx="2271228" cy="1281736"/>
          </a:xfrm>
        </p:grpSpPr>
        <p:sp>
          <p:nvSpPr>
            <p:cNvPr id="14" name="Rectangle 13">
              <a:extLst>
                <a:ext uri="{FF2B5EF4-FFF2-40B4-BE49-F238E27FC236}">
                  <a16:creationId xmlns:a16="http://schemas.microsoft.com/office/drawing/2014/main" id="{41566E8D-7336-A1BD-54DA-F690E4F374D9}"/>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379EFCF2-3502-3DAD-A10C-D421201B748C}"/>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6" name="Group 15">
            <a:extLst>
              <a:ext uri="{FF2B5EF4-FFF2-40B4-BE49-F238E27FC236}">
                <a16:creationId xmlns:a16="http://schemas.microsoft.com/office/drawing/2014/main" id="{D50F4183-DAF8-E51A-B0FA-7466CE577F9D}"/>
              </a:ext>
            </a:extLst>
          </p:cNvPr>
          <p:cNvGrpSpPr/>
          <p:nvPr/>
        </p:nvGrpSpPr>
        <p:grpSpPr>
          <a:xfrm>
            <a:off x="8527402" y="1315948"/>
            <a:ext cx="2271228" cy="1281736"/>
            <a:chOff x="9609746" y="397378"/>
            <a:chExt cx="2271228" cy="1281736"/>
          </a:xfrm>
        </p:grpSpPr>
        <p:sp>
          <p:nvSpPr>
            <p:cNvPr id="17" name="Rectangle 16">
              <a:extLst>
                <a:ext uri="{FF2B5EF4-FFF2-40B4-BE49-F238E27FC236}">
                  <a16:creationId xmlns:a16="http://schemas.microsoft.com/office/drawing/2014/main" id="{9191966E-649A-64BC-1900-DC6A12C5C874}"/>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688A55C-1C98-E3B2-957E-BFE1A5DA6D0F}"/>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9" name="Group 18">
            <a:extLst>
              <a:ext uri="{FF2B5EF4-FFF2-40B4-BE49-F238E27FC236}">
                <a16:creationId xmlns:a16="http://schemas.microsoft.com/office/drawing/2014/main" id="{A89110FA-3E0B-2B45-9D0C-54AE9DED15FE}"/>
              </a:ext>
            </a:extLst>
          </p:cNvPr>
          <p:cNvGrpSpPr/>
          <p:nvPr/>
        </p:nvGrpSpPr>
        <p:grpSpPr>
          <a:xfrm>
            <a:off x="8013352" y="1909780"/>
            <a:ext cx="2271228" cy="1281736"/>
            <a:chOff x="9609746" y="397378"/>
            <a:chExt cx="2271228" cy="1281736"/>
          </a:xfrm>
        </p:grpSpPr>
        <p:sp>
          <p:nvSpPr>
            <p:cNvPr id="20" name="Rectangle 19">
              <a:extLst>
                <a:ext uri="{FF2B5EF4-FFF2-40B4-BE49-F238E27FC236}">
                  <a16:creationId xmlns:a16="http://schemas.microsoft.com/office/drawing/2014/main" id="{76AABE4B-2A3D-8B5D-8FBF-EE9CE6F0BB0E}"/>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37A27763-3F18-EF6D-013A-7364B8FC93F1}"/>
                </a:ext>
              </a:extLst>
            </p:cNvPr>
            <p:cNvPicPr>
              <a:picLocks noChangeAspect="1"/>
            </p:cNvPicPr>
            <p:nvPr/>
          </p:nvPicPr>
          <p:blipFill>
            <a:blip r:embed="rId3"/>
            <a:stretch>
              <a:fillRect/>
            </a:stretch>
          </p:blipFill>
          <p:spPr>
            <a:xfrm>
              <a:off x="9645835" y="397378"/>
              <a:ext cx="2235139" cy="1281735"/>
            </a:xfrm>
            <a:prstGeom prst="rect">
              <a:avLst/>
            </a:prstGeom>
          </p:spPr>
        </p:pic>
      </p:grpSp>
      <p:sp>
        <p:nvSpPr>
          <p:cNvPr id="32" name="Title 1">
            <a:extLst>
              <a:ext uri="{FF2B5EF4-FFF2-40B4-BE49-F238E27FC236}">
                <a16:creationId xmlns:a16="http://schemas.microsoft.com/office/drawing/2014/main" id="{A4230F3A-4B5C-4C4C-71DA-B118B535A0D8}"/>
              </a:ext>
            </a:extLst>
          </p:cNvPr>
          <p:cNvSpPr txBox="1">
            <a:spLocks/>
          </p:cNvSpPr>
          <p:nvPr/>
        </p:nvSpPr>
        <p:spPr>
          <a:xfrm>
            <a:off x="1566394" y="4140965"/>
            <a:ext cx="3635626" cy="6981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600" dirty="0"/>
              <a:t>You will need four pens, preferably a different colour for each player.</a:t>
            </a:r>
          </a:p>
        </p:txBody>
      </p:sp>
      <p:pic>
        <p:nvPicPr>
          <p:cNvPr id="3" name="Picture 2" descr="A black background with a black square&#10;&#10;AI-generated content may be incorrect.">
            <a:extLst>
              <a:ext uri="{FF2B5EF4-FFF2-40B4-BE49-F238E27FC236}">
                <a16:creationId xmlns:a16="http://schemas.microsoft.com/office/drawing/2014/main" id="{143DDC2B-B2BC-5785-257A-6376A1969D73}"/>
              </a:ext>
            </a:extLst>
          </p:cNvPr>
          <p:cNvPicPr>
            <a:picLocks noChangeAspect="1"/>
          </p:cNvPicPr>
          <p:nvPr/>
        </p:nvPicPr>
        <p:blipFill>
          <a:blip r:embed="rId4"/>
          <a:srcRect l="10340" r="8409" b="16116"/>
          <a:stretch/>
        </p:blipFill>
        <p:spPr>
          <a:xfrm>
            <a:off x="7093050" y="530290"/>
            <a:ext cx="592867" cy="612080"/>
          </a:xfrm>
          <a:prstGeom prst="rect">
            <a:avLst/>
          </a:prstGeom>
        </p:spPr>
      </p:pic>
      <p:pic>
        <p:nvPicPr>
          <p:cNvPr id="5" name="Picture 4" descr="A black background with a black square&#10;&#10;AI-generated content may be incorrect.">
            <a:extLst>
              <a:ext uri="{FF2B5EF4-FFF2-40B4-BE49-F238E27FC236}">
                <a16:creationId xmlns:a16="http://schemas.microsoft.com/office/drawing/2014/main" id="{0B1DB552-E5EF-9CA9-C668-6CD08DFF8B15}"/>
              </a:ext>
            </a:extLst>
          </p:cNvPr>
          <p:cNvPicPr>
            <a:picLocks noChangeAspect="1"/>
          </p:cNvPicPr>
          <p:nvPr/>
        </p:nvPicPr>
        <p:blipFill>
          <a:blip r:embed="rId5"/>
          <a:srcRect l="10967" t="3714" r="10768" b="18343"/>
          <a:stretch/>
        </p:blipFill>
        <p:spPr>
          <a:xfrm rot="17285003">
            <a:off x="6866855" y="1077003"/>
            <a:ext cx="574516" cy="572158"/>
          </a:xfrm>
          <a:prstGeom prst="rect">
            <a:avLst/>
          </a:prstGeom>
        </p:spPr>
      </p:pic>
      <p:pic>
        <p:nvPicPr>
          <p:cNvPr id="6" name="Picture 5" descr="A black background with a black square&#10;&#10;AI-generated content may be incorrect.">
            <a:extLst>
              <a:ext uri="{FF2B5EF4-FFF2-40B4-BE49-F238E27FC236}">
                <a16:creationId xmlns:a16="http://schemas.microsoft.com/office/drawing/2014/main" id="{D15629AF-2E6C-F1B6-8A67-190CB8C12D93}"/>
              </a:ext>
            </a:extLst>
          </p:cNvPr>
          <p:cNvPicPr>
            <a:picLocks noChangeAspect="1"/>
          </p:cNvPicPr>
          <p:nvPr/>
        </p:nvPicPr>
        <p:blipFill>
          <a:blip r:embed="rId4"/>
          <a:srcRect l="10340" r="8409" b="16116"/>
          <a:stretch/>
        </p:blipFill>
        <p:spPr>
          <a:xfrm rot="5871127">
            <a:off x="7563284" y="1024626"/>
            <a:ext cx="608916" cy="628650"/>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F00E2C1C-5318-DD15-F6FE-C39A73D588B4}"/>
              </a:ext>
            </a:extLst>
          </p:cNvPr>
          <p:cNvPicPr>
            <a:picLocks noChangeAspect="1"/>
          </p:cNvPicPr>
          <p:nvPr/>
        </p:nvPicPr>
        <p:blipFill>
          <a:blip r:embed="rId5"/>
          <a:srcRect l="10967" t="3714" r="10768" b="18343"/>
          <a:stretch/>
        </p:blipFill>
        <p:spPr>
          <a:xfrm rot="12112306">
            <a:off x="7652914" y="325984"/>
            <a:ext cx="493950" cy="491923"/>
          </a:xfrm>
          <a:prstGeom prst="rect">
            <a:avLst/>
          </a:prstGeom>
        </p:spPr>
      </p:pic>
      <p:pic>
        <p:nvPicPr>
          <p:cNvPr id="27" name="Picture 26">
            <a:extLst>
              <a:ext uri="{FF2B5EF4-FFF2-40B4-BE49-F238E27FC236}">
                <a16:creationId xmlns:a16="http://schemas.microsoft.com/office/drawing/2014/main" id="{D62766FD-7A07-62C9-546F-B665877D196C}"/>
              </a:ext>
            </a:extLst>
          </p:cNvPr>
          <p:cNvPicPr>
            <a:picLocks noChangeAspect="1"/>
          </p:cNvPicPr>
          <p:nvPr/>
        </p:nvPicPr>
        <p:blipFill>
          <a:blip r:embed="rId6"/>
          <a:stretch>
            <a:fillRect/>
          </a:stretch>
        </p:blipFill>
        <p:spPr>
          <a:xfrm rot="6569722">
            <a:off x="6140075" y="5677731"/>
            <a:ext cx="668920" cy="674716"/>
          </a:xfrm>
          <a:prstGeom prst="rect">
            <a:avLst/>
          </a:prstGeom>
        </p:spPr>
      </p:pic>
      <p:pic>
        <p:nvPicPr>
          <p:cNvPr id="29" name="Picture 28">
            <a:extLst>
              <a:ext uri="{FF2B5EF4-FFF2-40B4-BE49-F238E27FC236}">
                <a16:creationId xmlns:a16="http://schemas.microsoft.com/office/drawing/2014/main" id="{39DA4264-137A-6D6B-870D-46D7A4435286}"/>
              </a:ext>
            </a:extLst>
          </p:cNvPr>
          <p:cNvPicPr>
            <a:picLocks noChangeAspect="1"/>
          </p:cNvPicPr>
          <p:nvPr/>
        </p:nvPicPr>
        <p:blipFill>
          <a:blip r:embed="rId7"/>
          <a:stretch>
            <a:fillRect/>
          </a:stretch>
        </p:blipFill>
        <p:spPr>
          <a:xfrm rot="14709143">
            <a:off x="9486314" y="5512099"/>
            <a:ext cx="668920" cy="674716"/>
          </a:xfrm>
          <a:prstGeom prst="rect">
            <a:avLst/>
          </a:prstGeom>
        </p:spPr>
      </p:pic>
      <p:pic>
        <p:nvPicPr>
          <p:cNvPr id="30" name="Picture 29">
            <a:extLst>
              <a:ext uri="{FF2B5EF4-FFF2-40B4-BE49-F238E27FC236}">
                <a16:creationId xmlns:a16="http://schemas.microsoft.com/office/drawing/2014/main" id="{80450622-C44D-6641-45E6-1EFD9CF73F47}"/>
              </a:ext>
            </a:extLst>
          </p:cNvPr>
          <p:cNvPicPr>
            <a:picLocks noChangeAspect="1"/>
          </p:cNvPicPr>
          <p:nvPr/>
        </p:nvPicPr>
        <p:blipFill>
          <a:blip r:embed="rId8"/>
          <a:stretch>
            <a:fillRect/>
          </a:stretch>
        </p:blipFill>
        <p:spPr>
          <a:xfrm rot="19405940">
            <a:off x="7016648" y="5482801"/>
            <a:ext cx="668921" cy="674717"/>
          </a:xfrm>
          <a:prstGeom prst="rect">
            <a:avLst/>
          </a:prstGeom>
        </p:spPr>
      </p:pic>
      <p:pic>
        <p:nvPicPr>
          <p:cNvPr id="33" name="Picture 32">
            <a:extLst>
              <a:ext uri="{FF2B5EF4-FFF2-40B4-BE49-F238E27FC236}">
                <a16:creationId xmlns:a16="http://schemas.microsoft.com/office/drawing/2014/main" id="{E9560754-97A2-E3FE-33FD-90D1CE885EBF}"/>
              </a:ext>
            </a:extLst>
          </p:cNvPr>
          <p:cNvPicPr>
            <a:picLocks noChangeAspect="1"/>
          </p:cNvPicPr>
          <p:nvPr/>
        </p:nvPicPr>
        <p:blipFill>
          <a:blip r:embed="rId9"/>
          <a:stretch>
            <a:fillRect/>
          </a:stretch>
        </p:blipFill>
        <p:spPr>
          <a:xfrm rot="3120708">
            <a:off x="8502073" y="5584567"/>
            <a:ext cx="668920" cy="674716"/>
          </a:xfrm>
          <a:prstGeom prst="rect">
            <a:avLst/>
          </a:prstGeom>
        </p:spPr>
      </p:pic>
      <p:pic>
        <p:nvPicPr>
          <p:cNvPr id="34" name="Picture 33">
            <a:extLst>
              <a:ext uri="{FF2B5EF4-FFF2-40B4-BE49-F238E27FC236}">
                <a16:creationId xmlns:a16="http://schemas.microsoft.com/office/drawing/2014/main" id="{92854001-88FA-45D7-BF21-1696A3684B01}"/>
              </a:ext>
            </a:extLst>
          </p:cNvPr>
          <p:cNvPicPr/>
          <p:nvPr/>
        </p:nvPicPr>
        <p:blipFill rotWithShape="1">
          <a:blip r:embed="rId10">
            <a:extLst>
              <a:ext uri="{28A0092B-C50C-407E-A947-70E740481C1C}">
                <a14:useLocalDpi xmlns:a14="http://schemas.microsoft.com/office/drawing/2010/main" val="0"/>
              </a:ext>
            </a:extLst>
          </a:blip>
          <a:srcRect l="30384" t="12017" r="26473" b="6417"/>
          <a:stretch/>
        </p:blipFill>
        <p:spPr bwMode="auto">
          <a:xfrm>
            <a:off x="11022909" y="2966369"/>
            <a:ext cx="1002628" cy="2889104"/>
          </a:xfrm>
          <a:prstGeom prst="rect">
            <a:avLst/>
          </a:prstGeom>
          <a:ln>
            <a:noFill/>
          </a:ln>
          <a:extLst>
            <a:ext uri="{53640926-AAD7-44D8-BBD7-CCE9431645EC}">
              <a14:shadowObscured xmlns:a14="http://schemas.microsoft.com/office/drawing/2010/main"/>
            </a:ext>
          </a:extLst>
        </p:spPr>
      </p:pic>
      <p:grpSp>
        <p:nvGrpSpPr>
          <p:cNvPr id="35" name="Group 34">
            <a:extLst>
              <a:ext uri="{FF2B5EF4-FFF2-40B4-BE49-F238E27FC236}">
                <a16:creationId xmlns:a16="http://schemas.microsoft.com/office/drawing/2014/main" id="{E443E7F9-ADFE-47EF-865C-0304E094FB58}"/>
              </a:ext>
            </a:extLst>
          </p:cNvPr>
          <p:cNvGrpSpPr/>
          <p:nvPr/>
        </p:nvGrpSpPr>
        <p:grpSpPr>
          <a:xfrm>
            <a:off x="6396242" y="2198168"/>
            <a:ext cx="1094978" cy="3058903"/>
            <a:chOff x="0" y="0"/>
            <a:chExt cx="3371215" cy="9791065"/>
          </a:xfrm>
        </p:grpSpPr>
        <p:pic>
          <p:nvPicPr>
            <p:cNvPr id="36" name="Picture 35">
              <a:extLst>
                <a:ext uri="{FF2B5EF4-FFF2-40B4-BE49-F238E27FC236}">
                  <a16:creationId xmlns:a16="http://schemas.microsoft.com/office/drawing/2014/main" id="{6B92CF33-9498-4B3E-83A3-2D34883401D6}"/>
                </a:ext>
              </a:extLst>
            </p:cNvPr>
            <p:cNvPicPr>
              <a:picLocks noChangeAspect="1"/>
            </p:cNvPicPr>
            <p:nvPr/>
          </p:nvPicPr>
          <p:blipFill rotWithShape="1">
            <a:blip r:embed="rId11">
              <a:extLst>
                <a:ext uri="{28A0092B-C50C-407E-A947-70E740481C1C}">
                  <a14:useLocalDpi xmlns:a14="http://schemas.microsoft.com/office/drawing/2010/main" val="0"/>
                </a:ext>
              </a:extLst>
            </a:blip>
            <a:srcRect l="33712" t="10513" r="30078" b="15693"/>
            <a:stretch/>
          </p:blipFill>
          <p:spPr bwMode="auto">
            <a:xfrm>
              <a:off x="0" y="0"/>
              <a:ext cx="3371215" cy="9791065"/>
            </a:xfrm>
            <a:prstGeom prst="rect">
              <a:avLst/>
            </a:prstGeom>
            <a:ln>
              <a:noFill/>
            </a:ln>
            <a:extLst>
              <a:ext uri="{53640926-AAD7-44D8-BBD7-CCE9431645EC}">
                <a14:shadowObscured xmlns:a14="http://schemas.microsoft.com/office/drawing/2010/main"/>
              </a:ext>
            </a:extLst>
          </p:spPr>
        </p:pic>
        <p:pic>
          <p:nvPicPr>
            <p:cNvPr id="37" name="Picture 36">
              <a:extLst>
                <a:ext uri="{FF2B5EF4-FFF2-40B4-BE49-F238E27FC236}">
                  <a16:creationId xmlns:a16="http://schemas.microsoft.com/office/drawing/2014/main" id="{4A2BCE26-4A39-490C-A0CB-126E751D7650}"/>
                </a:ext>
              </a:extLst>
            </p:cNvPr>
            <p:cNvPicPr>
              <a:picLocks noChangeAspect="1"/>
            </p:cNvPicPr>
            <p:nvPr/>
          </p:nvPicPr>
          <p:blipFill rotWithShape="1">
            <a:blip r:embed="rId12">
              <a:extLst>
                <a:ext uri="{28A0092B-C50C-407E-A947-70E740481C1C}">
                  <a14:useLocalDpi xmlns:a14="http://schemas.microsoft.com/office/drawing/2010/main" val="0"/>
                </a:ext>
              </a:extLst>
            </a:blip>
            <a:srcRect l="36274" t="85210" r="41674" b="5572"/>
            <a:stretch/>
          </p:blipFill>
          <p:spPr bwMode="auto">
            <a:xfrm>
              <a:off x="222636" y="8380675"/>
              <a:ext cx="2066290" cy="1230630"/>
            </a:xfrm>
            <a:prstGeom prst="rect">
              <a:avLst/>
            </a:prstGeom>
            <a:ln>
              <a:noFill/>
            </a:ln>
            <a:extLst>
              <a:ext uri="{53640926-AAD7-44D8-BBD7-CCE9431645EC}">
                <a14:shadowObscured xmlns:a14="http://schemas.microsoft.com/office/drawing/2010/main"/>
              </a:ext>
            </a:extLst>
          </p:spPr>
        </p:pic>
      </p:grpSp>
      <p:grpSp>
        <p:nvGrpSpPr>
          <p:cNvPr id="38" name="Group 37">
            <a:extLst>
              <a:ext uri="{FF2B5EF4-FFF2-40B4-BE49-F238E27FC236}">
                <a16:creationId xmlns:a16="http://schemas.microsoft.com/office/drawing/2014/main" id="{3EA0D561-92B1-427A-8F56-57681BA04F1B}"/>
              </a:ext>
            </a:extLst>
          </p:cNvPr>
          <p:cNvGrpSpPr/>
          <p:nvPr/>
        </p:nvGrpSpPr>
        <p:grpSpPr>
          <a:xfrm>
            <a:off x="7764567" y="3467114"/>
            <a:ext cx="3034063" cy="2161734"/>
            <a:chOff x="0" y="0"/>
            <a:chExt cx="10194925" cy="7263765"/>
          </a:xfrm>
        </p:grpSpPr>
        <p:pic>
          <p:nvPicPr>
            <p:cNvPr id="39" name="Picture 38">
              <a:extLst>
                <a:ext uri="{FF2B5EF4-FFF2-40B4-BE49-F238E27FC236}">
                  <a16:creationId xmlns:a16="http://schemas.microsoft.com/office/drawing/2014/main" id="{17B9E1E5-FACF-4E3F-B757-04761F414265}"/>
                </a:ext>
              </a:extLst>
            </p:cNvPr>
            <p:cNvPicPr>
              <a:picLocks noChangeAspect="1"/>
            </p:cNvPicPr>
            <p:nvPr/>
          </p:nvPicPr>
          <p:blipFill rotWithShape="1">
            <a:blip r:embed="rId13">
              <a:extLst>
                <a:ext uri="{28A0092B-C50C-407E-A947-70E740481C1C}">
                  <a14:useLocalDpi xmlns:a14="http://schemas.microsoft.com/office/drawing/2010/main" val="0"/>
                </a:ext>
              </a:extLst>
            </a:blip>
            <a:srcRect l="20468" t="12986" r="18899" b="7573"/>
            <a:stretch/>
          </p:blipFill>
          <p:spPr bwMode="auto">
            <a:xfrm>
              <a:off x="0" y="0"/>
              <a:ext cx="10194925" cy="7263765"/>
            </a:xfrm>
            <a:prstGeom prst="rect">
              <a:avLst/>
            </a:prstGeom>
            <a:ln>
              <a:noFill/>
            </a:ln>
            <a:extLst>
              <a:ext uri="{53640926-AAD7-44D8-BBD7-CCE9431645EC}">
                <a14:shadowObscured xmlns:a14="http://schemas.microsoft.com/office/drawing/2010/main"/>
              </a:ext>
            </a:extLst>
          </p:spPr>
        </p:pic>
        <p:sp>
          <p:nvSpPr>
            <p:cNvPr id="40" name="Rectangle 39">
              <a:extLst>
                <a:ext uri="{FF2B5EF4-FFF2-40B4-BE49-F238E27FC236}">
                  <a16:creationId xmlns:a16="http://schemas.microsoft.com/office/drawing/2014/main" id="{CFFB968A-1434-4347-9BA7-650FBBBD532A}"/>
                </a:ext>
              </a:extLst>
            </p:cNvPr>
            <p:cNvSpPr/>
            <p:nvPr/>
          </p:nvSpPr>
          <p:spPr>
            <a:xfrm>
              <a:off x="2806768" y="5217459"/>
              <a:ext cx="3760286" cy="14425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Rectangle 40">
              <a:extLst>
                <a:ext uri="{FF2B5EF4-FFF2-40B4-BE49-F238E27FC236}">
                  <a16:creationId xmlns:a16="http://schemas.microsoft.com/office/drawing/2014/main" id="{6C6802AC-B5D3-4CC6-B9D5-4EF1AD3B1CCA}"/>
                </a:ext>
              </a:extLst>
            </p:cNvPr>
            <p:cNvSpPr/>
            <p:nvPr/>
          </p:nvSpPr>
          <p:spPr>
            <a:xfrm>
              <a:off x="8063345" y="3862973"/>
              <a:ext cx="1061095" cy="3960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Rectangle 41">
              <a:extLst>
                <a:ext uri="{FF2B5EF4-FFF2-40B4-BE49-F238E27FC236}">
                  <a16:creationId xmlns:a16="http://schemas.microsoft.com/office/drawing/2014/main" id="{69602489-4087-442C-919B-4F68035FEBB8}"/>
                </a:ext>
              </a:extLst>
            </p:cNvPr>
            <p:cNvSpPr/>
            <p:nvPr/>
          </p:nvSpPr>
          <p:spPr>
            <a:xfrm>
              <a:off x="7945989" y="3828744"/>
              <a:ext cx="180924" cy="107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43" name="Picture 42">
              <a:extLst>
                <a:ext uri="{FF2B5EF4-FFF2-40B4-BE49-F238E27FC236}">
                  <a16:creationId xmlns:a16="http://schemas.microsoft.com/office/drawing/2014/main" id="{7E40694A-3A63-485F-B36E-12BCA59A3223}"/>
                </a:ext>
              </a:extLst>
            </p:cNvPr>
            <p:cNvPicPr>
              <a:picLocks noChangeAspect="1"/>
            </p:cNvPicPr>
            <p:nvPr/>
          </p:nvPicPr>
          <p:blipFill rotWithShape="1">
            <a:blip r:embed="rId13">
              <a:extLst>
                <a:ext uri="{28A0092B-C50C-407E-A947-70E740481C1C}">
                  <a14:useLocalDpi xmlns:a14="http://schemas.microsoft.com/office/drawing/2010/main" val="0"/>
                </a:ext>
              </a:extLst>
            </a:blip>
            <a:srcRect l="37011" t="69129" r="39316" b="29908"/>
            <a:stretch/>
          </p:blipFill>
          <p:spPr bwMode="auto">
            <a:xfrm rot="5400000">
              <a:off x="7056037" y="2528047"/>
              <a:ext cx="3980331" cy="88017"/>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097116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56CA5-7055-DBFB-A95A-69E3D29EFF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CCA137-A603-79BB-05D9-30B3AC772680}"/>
              </a:ext>
            </a:extLst>
          </p:cNvPr>
          <p:cNvSpPr>
            <a:spLocks noGrp="1"/>
          </p:cNvSpPr>
          <p:nvPr>
            <p:ph type="title"/>
          </p:nvPr>
        </p:nvSpPr>
        <p:spPr>
          <a:xfrm>
            <a:off x="363909" y="-214316"/>
            <a:ext cx="6912835" cy="2055935"/>
          </a:xfrm>
        </p:spPr>
        <p:txBody>
          <a:bodyPr>
            <a:normAutofit/>
          </a:bodyPr>
          <a:lstStyle/>
          <a:p>
            <a:r>
              <a:rPr lang="en-GB" dirty="0"/>
              <a:t>Setup: </a:t>
            </a:r>
            <a:br>
              <a:rPr lang="en-GB" dirty="0"/>
            </a:br>
            <a:r>
              <a:rPr lang="en-GB" dirty="0"/>
              <a:t>set out the game</a:t>
            </a:r>
          </a:p>
        </p:txBody>
      </p:sp>
      <p:grpSp>
        <p:nvGrpSpPr>
          <p:cNvPr id="12" name="Group 11">
            <a:extLst>
              <a:ext uri="{FF2B5EF4-FFF2-40B4-BE49-F238E27FC236}">
                <a16:creationId xmlns:a16="http://schemas.microsoft.com/office/drawing/2014/main" id="{81916A75-10CD-AA54-F8F2-43CB2238043D}"/>
              </a:ext>
            </a:extLst>
          </p:cNvPr>
          <p:cNvGrpSpPr/>
          <p:nvPr/>
        </p:nvGrpSpPr>
        <p:grpSpPr>
          <a:xfrm rot="10800000">
            <a:off x="7276744" y="172783"/>
            <a:ext cx="2271228" cy="1281736"/>
            <a:chOff x="9609746" y="397378"/>
            <a:chExt cx="2271228" cy="1281736"/>
          </a:xfrm>
        </p:grpSpPr>
        <p:sp>
          <p:nvSpPr>
            <p:cNvPr id="11" name="Rectangle 10">
              <a:extLst>
                <a:ext uri="{FF2B5EF4-FFF2-40B4-BE49-F238E27FC236}">
                  <a16:creationId xmlns:a16="http://schemas.microsoft.com/office/drawing/2014/main" id="{D5CA05F8-E5A5-E31A-5BD8-80573DE697E7}"/>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9DF816AE-68F9-FDF8-C348-0C10C9AD6DA2}"/>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3" name="Group 12">
            <a:extLst>
              <a:ext uri="{FF2B5EF4-FFF2-40B4-BE49-F238E27FC236}">
                <a16:creationId xmlns:a16="http://schemas.microsoft.com/office/drawing/2014/main" id="{A24FF456-EADA-3A4E-53FF-0D7F8D103AF2}"/>
              </a:ext>
            </a:extLst>
          </p:cNvPr>
          <p:cNvGrpSpPr/>
          <p:nvPr/>
        </p:nvGrpSpPr>
        <p:grpSpPr>
          <a:xfrm rot="16200000">
            <a:off x="10232569" y="2631941"/>
            <a:ext cx="2271228" cy="1281736"/>
            <a:chOff x="9609746" y="397378"/>
            <a:chExt cx="2271228" cy="1281736"/>
          </a:xfrm>
        </p:grpSpPr>
        <p:sp>
          <p:nvSpPr>
            <p:cNvPr id="14" name="Rectangle 13">
              <a:extLst>
                <a:ext uri="{FF2B5EF4-FFF2-40B4-BE49-F238E27FC236}">
                  <a16:creationId xmlns:a16="http://schemas.microsoft.com/office/drawing/2014/main" id="{8E55B244-9504-A8EB-A7E2-6B163FAAF9DF}"/>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DEA21866-CC64-0203-9596-621285DEF36E}"/>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6" name="Group 15">
            <a:extLst>
              <a:ext uri="{FF2B5EF4-FFF2-40B4-BE49-F238E27FC236}">
                <a16:creationId xmlns:a16="http://schemas.microsoft.com/office/drawing/2014/main" id="{C51F5AAB-0CBA-630F-9901-6D1A8FD7A2F0}"/>
              </a:ext>
            </a:extLst>
          </p:cNvPr>
          <p:cNvGrpSpPr/>
          <p:nvPr/>
        </p:nvGrpSpPr>
        <p:grpSpPr>
          <a:xfrm rot="5400000">
            <a:off x="-164402" y="2595852"/>
            <a:ext cx="2271228" cy="1281736"/>
            <a:chOff x="9609746" y="397378"/>
            <a:chExt cx="2271228" cy="1281736"/>
          </a:xfrm>
        </p:grpSpPr>
        <p:sp>
          <p:nvSpPr>
            <p:cNvPr id="17" name="Rectangle 16">
              <a:extLst>
                <a:ext uri="{FF2B5EF4-FFF2-40B4-BE49-F238E27FC236}">
                  <a16:creationId xmlns:a16="http://schemas.microsoft.com/office/drawing/2014/main" id="{0BDCFBEC-660B-59F2-FCE5-6C6BC49184E6}"/>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88C6D21-6375-5F27-4757-BD63F77F96BD}"/>
                </a:ext>
              </a:extLst>
            </p:cNvPr>
            <p:cNvPicPr>
              <a:picLocks noChangeAspect="1"/>
            </p:cNvPicPr>
            <p:nvPr/>
          </p:nvPicPr>
          <p:blipFill>
            <a:blip r:embed="rId3"/>
            <a:stretch>
              <a:fillRect/>
            </a:stretch>
          </p:blipFill>
          <p:spPr>
            <a:xfrm>
              <a:off x="9645835" y="397378"/>
              <a:ext cx="2235139" cy="1281735"/>
            </a:xfrm>
            <a:prstGeom prst="rect">
              <a:avLst/>
            </a:prstGeom>
          </p:spPr>
        </p:pic>
      </p:grpSp>
      <p:grpSp>
        <p:nvGrpSpPr>
          <p:cNvPr id="19" name="Group 18">
            <a:extLst>
              <a:ext uri="{FF2B5EF4-FFF2-40B4-BE49-F238E27FC236}">
                <a16:creationId xmlns:a16="http://schemas.microsoft.com/office/drawing/2014/main" id="{780128D1-5720-F8EF-69C9-92E9951897BF}"/>
              </a:ext>
            </a:extLst>
          </p:cNvPr>
          <p:cNvGrpSpPr/>
          <p:nvPr/>
        </p:nvGrpSpPr>
        <p:grpSpPr>
          <a:xfrm>
            <a:off x="5117752" y="5094352"/>
            <a:ext cx="2271228" cy="1281736"/>
            <a:chOff x="9609746" y="397378"/>
            <a:chExt cx="2271228" cy="1281736"/>
          </a:xfrm>
        </p:grpSpPr>
        <p:sp>
          <p:nvSpPr>
            <p:cNvPr id="20" name="Rectangle 19">
              <a:extLst>
                <a:ext uri="{FF2B5EF4-FFF2-40B4-BE49-F238E27FC236}">
                  <a16:creationId xmlns:a16="http://schemas.microsoft.com/office/drawing/2014/main" id="{84995067-A880-2D46-D2DF-3705F7B5B770}"/>
                </a:ext>
              </a:extLst>
            </p:cNvPr>
            <p:cNvSpPr/>
            <p:nvPr/>
          </p:nvSpPr>
          <p:spPr>
            <a:xfrm>
              <a:off x="9609746" y="397379"/>
              <a:ext cx="2235139" cy="12817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0A9F0E77-4D20-DE0A-98B8-AF005C1861FC}"/>
                </a:ext>
              </a:extLst>
            </p:cNvPr>
            <p:cNvPicPr>
              <a:picLocks noChangeAspect="1"/>
            </p:cNvPicPr>
            <p:nvPr/>
          </p:nvPicPr>
          <p:blipFill>
            <a:blip r:embed="rId3"/>
            <a:stretch>
              <a:fillRect/>
            </a:stretch>
          </p:blipFill>
          <p:spPr>
            <a:xfrm>
              <a:off x="9645835" y="397378"/>
              <a:ext cx="2235139" cy="1281735"/>
            </a:xfrm>
            <a:prstGeom prst="rect">
              <a:avLst/>
            </a:prstGeom>
          </p:spPr>
        </p:pic>
      </p:grpSp>
      <p:pic>
        <p:nvPicPr>
          <p:cNvPr id="25" name="Picture 24">
            <a:extLst>
              <a:ext uri="{FF2B5EF4-FFF2-40B4-BE49-F238E27FC236}">
                <a16:creationId xmlns:a16="http://schemas.microsoft.com/office/drawing/2014/main" id="{2826005E-ABBD-4D36-9B29-2FE8812CE5E0}"/>
              </a:ext>
            </a:extLst>
          </p:cNvPr>
          <p:cNvPicPr>
            <a:picLocks noChangeAspect="1"/>
          </p:cNvPicPr>
          <p:nvPr/>
        </p:nvPicPr>
        <p:blipFill>
          <a:blip r:embed="rId4"/>
          <a:stretch>
            <a:fillRect/>
          </a:stretch>
        </p:blipFill>
        <p:spPr>
          <a:xfrm rot="6569722">
            <a:off x="7414713" y="5271850"/>
            <a:ext cx="889174" cy="896879"/>
          </a:xfrm>
          <a:prstGeom prst="rect">
            <a:avLst/>
          </a:prstGeom>
        </p:spPr>
      </p:pic>
      <p:pic>
        <p:nvPicPr>
          <p:cNvPr id="29" name="Picture 28">
            <a:extLst>
              <a:ext uri="{FF2B5EF4-FFF2-40B4-BE49-F238E27FC236}">
                <a16:creationId xmlns:a16="http://schemas.microsoft.com/office/drawing/2014/main" id="{FC0CFB5F-5C6C-9E2F-27A1-48FE4338B5B3}"/>
              </a:ext>
            </a:extLst>
          </p:cNvPr>
          <p:cNvPicPr>
            <a:picLocks noChangeAspect="1"/>
          </p:cNvPicPr>
          <p:nvPr/>
        </p:nvPicPr>
        <p:blipFill>
          <a:blip r:embed="rId5"/>
          <a:stretch>
            <a:fillRect/>
          </a:stretch>
        </p:blipFill>
        <p:spPr>
          <a:xfrm rot="14709143">
            <a:off x="443413" y="4317870"/>
            <a:ext cx="889174" cy="896879"/>
          </a:xfrm>
          <a:prstGeom prst="rect">
            <a:avLst/>
          </a:prstGeom>
        </p:spPr>
      </p:pic>
      <p:pic>
        <p:nvPicPr>
          <p:cNvPr id="33" name="Picture 32">
            <a:extLst>
              <a:ext uri="{FF2B5EF4-FFF2-40B4-BE49-F238E27FC236}">
                <a16:creationId xmlns:a16="http://schemas.microsoft.com/office/drawing/2014/main" id="{91B69634-2B97-ADAF-DCE2-5D6E726EBB04}"/>
              </a:ext>
            </a:extLst>
          </p:cNvPr>
          <p:cNvPicPr>
            <a:picLocks noChangeAspect="1"/>
          </p:cNvPicPr>
          <p:nvPr/>
        </p:nvPicPr>
        <p:blipFill>
          <a:blip r:embed="rId6"/>
          <a:stretch>
            <a:fillRect/>
          </a:stretch>
        </p:blipFill>
        <p:spPr>
          <a:xfrm rot="19405940">
            <a:off x="9504258" y="309437"/>
            <a:ext cx="889175" cy="896880"/>
          </a:xfrm>
          <a:prstGeom prst="rect">
            <a:avLst/>
          </a:prstGeom>
        </p:spPr>
      </p:pic>
      <p:pic>
        <p:nvPicPr>
          <p:cNvPr id="35" name="Picture 34">
            <a:extLst>
              <a:ext uri="{FF2B5EF4-FFF2-40B4-BE49-F238E27FC236}">
                <a16:creationId xmlns:a16="http://schemas.microsoft.com/office/drawing/2014/main" id="{CE5DF27A-973E-C9B6-E7E5-A619C9BA8B1B}"/>
              </a:ext>
            </a:extLst>
          </p:cNvPr>
          <p:cNvPicPr>
            <a:picLocks noChangeAspect="1"/>
          </p:cNvPicPr>
          <p:nvPr/>
        </p:nvPicPr>
        <p:blipFill>
          <a:blip r:embed="rId7"/>
          <a:stretch>
            <a:fillRect/>
          </a:stretch>
        </p:blipFill>
        <p:spPr>
          <a:xfrm rot="3120708">
            <a:off x="10958927" y="1343073"/>
            <a:ext cx="889173" cy="896878"/>
          </a:xfrm>
          <a:prstGeom prst="rect">
            <a:avLst/>
          </a:prstGeom>
        </p:spPr>
      </p:pic>
      <p:pic>
        <p:nvPicPr>
          <p:cNvPr id="38" name="Picture 37" descr="A black background with a black square&#10;&#10;AI-generated content may be incorrect.">
            <a:extLst>
              <a:ext uri="{FF2B5EF4-FFF2-40B4-BE49-F238E27FC236}">
                <a16:creationId xmlns:a16="http://schemas.microsoft.com/office/drawing/2014/main" id="{E9780428-D48A-AE0F-A6B8-D21C36DD7263}"/>
              </a:ext>
            </a:extLst>
          </p:cNvPr>
          <p:cNvPicPr>
            <a:picLocks noChangeAspect="1"/>
          </p:cNvPicPr>
          <p:nvPr/>
        </p:nvPicPr>
        <p:blipFill>
          <a:blip r:embed="rId8"/>
          <a:srcRect l="10340" r="8409" b="16116"/>
          <a:stretch/>
        </p:blipFill>
        <p:spPr>
          <a:xfrm rot="4446340">
            <a:off x="9789812" y="2020731"/>
            <a:ext cx="592867" cy="612080"/>
          </a:xfrm>
          <a:prstGeom prst="rect">
            <a:avLst/>
          </a:prstGeom>
        </p:spPr>
      </p:pic>
      <p:pic>
        <p:nvPicPr>
          <p:cNvPr id="40" name="Picture 39" descr="A black background with a black square&#10;&#10;AI-generated content may be incorrect.">
            <a:extLst>
              <a:ext uri="{FF2B5EF4-FFF2-40B4-BE49-F238E27FC236}">
                <a16:creationId xmlns:a16="http://schemas.microsoft.com/office/drawing/2014/main" id="{B6383118-1A7A-971E-0EBC-D73F025402D4}"/>
              </a:ext>
            </a:extLst>
          </p:cNvPr>
          <p:cNvPicPr>
            <a:picLocks noChangeAspect="1"/>
          </p:cNvPicPr>
          <p:nvPr/>
        </p:nvPicPr>
        <p:blipFill>
          <a:blip r:embed="rId9"/>
          <a:srcRect l="10967" t="3714" r="10768" b="18343"/>
          <a:stretch/>
        </p:blipFill>
        <p:spPr>
          <a:xfrm rot="17285003">
            <a:off x="9514704" y="2982496"/>
            <a:ext cx="574516" cy="572158"/>
          </a:xfrm>
          <a:prstGeom prst="rect">
            <a:avLst/>
          </a:prstGeom>
        </p:spPr>
      </p:pic>
      <p:pic>
        <p:nvPicPr>
          <p:cNvPr id="41" name="Picture 40" descr="A black background with a black square&#10;&#10;AI-generated content may be incorrect.">
            <a:extLst>
              <a:ext uri="{FF2B5EF4-FFF2-40B4-BE49-F238E27FC236}">
                <a16:creationId xmlns:a16="http://schemas.microsoft.com/office/drawing/2014/main" id="{D38C402D-DC44-716F-8F36-8935529C15CD}"/>
              </a:ext>
            </a:extLst>
          </p:cNvPr>
          <p:cNvPicPr>
            <a:picLocks noChangeAspect="1"/>
          </p:cNvPicPr>
          <p:nvPr/>
        </p:nvPicPr>
        <p:blipFill>
          <a:blip r:embed="rId8"/>
          <a:srcRect l="10340" r="8409" b="16116"/>
          <a:stretch/>
        </p:blipFill>
        <p:spPr>
          <a:xfrm rot="5871127">
            <a:off x="9794839" y="4254590"/>
            <a:ext cx="608916" cy="628650"/>
          </a:xfrm>
          <a:prstGeom prst="rect">
            <a:avLst/>
          </a:prstGeom>
        </p:spPr>
      </p:pic>
      <p:pic>
        <p:nvPicPr>
          <p:cNvPr id="42" name="Picture 41" descr="A black background with a black square&#10;&#10;AI-generated content may be incorrect.">
            <a:extLst>
              <a:ext uri="{FF2B5EF4-FFF2-40B4-BE49-F238E27FC236}">
                <a16:creationId xmlns:a16="http://schemas.microsoft.com/office/drawing/2014/main" id="{0CE91D36-C05E-CF43-C6A0-3B92AA4CB820}"/>
              </a:ext>
            </a:extLst>
          </p:cNvPr>
          <p:cNvPicPr>
            <a:picLocks noChangeAspect="1"/>
          </p:cNvPicPr>
          <p:nvPr/>
        </p:nvPicPr>
        <p:blipFill>
          <a:blip r:embed="rId9"/>
          <a:srcRect l="10967" t="3714" r="10768" b="18343"/>
          <a:stretch/>
        </p:blipFill>
        <p:spPr>
          <a:xfrm rot="12112306">
            <a:off x="9884469" y="3555948"/>
            <a:ext cx="493950" cy="491923"/>
          </a:xfrm>
          <a:prstGeom prst="rect">
            <a:avLst/>
          </a:prstGeom>
        </p:spPr>
      </p:pic>
      <p:pic>
        <p:nvPicPr>
          <p:cNvPr id="32" name="Picture 31">
            <a:extLst>
              <a:ext uri="{FF2B5EF4-FFF2-40B4-BE49-F238E27FC236}">
                <a16:creationId xmlns:a16="http://schemas.microsoft.com/office/drawing/2014/main" id="{00C8C17F-30FC-4513-BB14-75EAC38F5235}"/>
              </a:ext>
            </a:extLst>
          </p:cNvPr>
          <p:cNvPicPr/>
          <p:nvPr/>
        </p:nvPicPr>
        <p:blipFill rotWithShape="1">
          <a:blip r:embed="rId10">
            <a:extLst>
              <a:ext uri="{28A0092B-C50C-407E-A947-70E740481C1C}">
                <a14:useLocalDpi xmlns:a14="http://schemas.microsoft.com/office/drawing/2010/main" val="0"/>
              </a:ext>
            </a:extLst>
          </a:blip>
          <a:srcRect l="30384" t="12017" r="26473" b="6417"/>
          <a:stretch/>
        </p:blipFill>
        <p:spPr bwMode="auto">
          <a:xfrm>
            <a:off x="3633411" y="2066195"/>
            <a:ext cx="1082899" cy="3120407"/>
          </a:xfrm>
          <a:prstGeom prst="rect">
            <a:avLst/>
          </a:prstGeom>
          <a:ln>
            <a:noFill/>
          </a:ln>
          <a:extLst>
            <a:ext uri="{53640926-AAD7-44D8-BBD7-CCE9431645EC}">
              <a14:shadowObscured xmlns:a14="http://schemas.microsoft.com/office/drawing/2010/main"/>
            </a:ext>
          </a:extLst>
        </p:spPr>
      </p:pic>
      <p:grpSp>
        <p:nvGrpSpPr>
          <p:cNvPr id="34" name="Group 33">
            <a:extLst>
              <a:ext uri="{FF2B5EF4-FFF2-40B4-BE49-F238E27FC236}">
                <a16:creationId xmlns:a16="http://schemas.microsoft.com/office/drawing/2014/main" id="{5F000E55-014E-42A1-ACAA-0A697825550C}"/>
              </a:ext>
            </a:extLst>
          </p:cNvPr>
          <p:cNvGrpSpPr/>
          <p:nvPr/>
        </p:nvGrpSpPr>
        <p:grpSpPr>
          <a:xfrm>
            <a:off x="2305010" y="1904614"/>
            <a:ext cx="1094978" cy="3058903"/>
            <a:chOff x="0" y="0"/>
            <a:chExt cx="3371215" cy="9791065"/>
          </a:xfrm>
        </p:grpSpPr>
        <p:pic>
          <p:nvPicPr>
            <p:cNvPr id="37" name="Picture 36">
              <a:extLst>
                <a:ext uri="{FF2B5EF4-FFF2-40B4-BE49-F238E27FC236}">
                  <a16:creationId xmlns:a16="http://schemas.microsoft.com/office/drawing/2014/main" id="{2B8185E7-62DD-4B35-B121-4AF1C9F2789B}"/>
                </a:ext>
              </a:extLst>
            </p:cNvPr>
            <p:cNvPicPr>
              <a:picLocks noChangeAspect="1"/>
            </p:cNvPicPr>
            <p:nvPr/>
          </p:nvPicPr>
          <p:blipFill rotWithShape="1">
            <a:blip r:embed="rId11">
              <a:extLst>
                <a:ext uri="{28A0092B-C50C-407E-A947-70E740481C1C}">
                  <a14:useLocalDpi xmlns:a14="http://schemas.microsoft.com/office/drawing/2010/main" val="0"/>
                </a:ext>
              </a:extLst>
            </a:blip>
            <a:srcRect l="33712" t="10513" r="30078" b="15693"/>
            <a:stretch/>
          </p:blipFill>
          <p:spPr bwMode="auto">
            <a:xfrm>
              <a:off x="0" y="0"/>
              <a:ext cx="3371215" cy="9791065"/>
            </a:xfrm>
            <a:prstGeom prst="rect">
              <a:avLst/>
            </a:prstGeom>
            <a:ln>
              <a:noFill/>
            </a:ln>
            <a:extLst>
              <a:ext uri="{53640926-AAD7-44D8-BBD7-CCE9431645EC}">
                <a14:shadowObscured xmlns:a14="http://schemas.microsoft.com/office/drawing/2010/main"/>
              </a:ext>
            </a:extLst>
          </p:spPr>
        </p:pic>
        <p:pic>
          <p:nvPicPr>
            <p:cNvPr id="39" name="Picture 38">
              <a:extLst>
                <a:ext uri="{FF2B5EF4-FFF2-40B4-BE49-F238E27FC236}">
                  <a16:creationId xmlns:a16="http://schemas.microsoft.com/office/drawing/2014/main" id="{BA1EBAF6-7643-47B3-856E-2F7DFB5C9D57}"/>
                </a:ext>
              </a:extLst>
            </p:cNvPr>
            <p:cNvPicPr>
              <a:picLocks noChangeAspect="1"/>
            </p:cNvPicPr>
            <p:nvPr/>
          </p:nvPicPr>
          <p:blipFill rotWithShape="1">
            <a:blip r:embed="rId12">
              <a:extLst>
                <a:ext uri="{28A0092B-C50C-407E-A947-70E740481C1C}">
                  <a14:useLocalDpi xmlns:a14="http://schemas.microsoft.com/office/drawing/2010/main" val="0"/>
                </a:ext>
              </a:extLst>
            </a:blip>
            <a:srcRect l="36274" t="85210" r="41674" b="5572"/>
            <a:stretch/>
          </p:blipFill>
          <p:spPr bwMode="auto">
            <a:xfrm>
              <a:off x="222636" y="8380675"/>
              <a:ext cx="2066290" cy="1230630"/>
            </a:xfrm>
            <a:prstGeom prst="rect">
              <a:avLst/>
            </a:prstGeom>
            <a:ln>
              <a:noFill/>
            </a:ln>
            <a:extLst>
              <a:ext uri="{53640926-AAD7-44D8-BBD7-CCE9431645EC}">
                <a14:shadowObscured xmlns:a14="http://schemas.microsoft.com/office/drawing/2010/main"/>
              </a:ext>
            </a:extLst>
          </p:spPr>
        </p:pic>
      </p:grpSp>
      <p:grpSp>
        <p:nvGrpSpPr>
          <p:cNvPr id="43" name="Group 42">
            <a:extLst>
              <a:ext uri="{FF2B5EF4-FFF2-40B4-BE49-F238E27FC236}">
                <a16:creationId xmlns:a16="http://schemas.microsoft.com/office/drawing/2014/main" id="{670CC5C7-3325-4675-B473-D082B754AF53}"/>
              </a:ext>
            </a:extLst>
          </p:cNvPr>
          <p:cNvGrpSpPr/>
          <p:nvPr/>
        </p:nvGrpSpPr>
        <p:grpSpPr>
          <a:xfrm>
            <a:off x="5071762" y="1768079"/>
            <a:ext cx="4383404" cy="3123124"/>
            <a:chOff x="0" y="0"/>
            <a:chExt cx="10194925" cy="7263765"/>
          </a:xfrm>
        </p:grpSpPr>
        <p:pic>
          <p:nvPicPr>
            <p:cNvPr id="44" name="Picture 43">
              <a:extLst>
                <a:ext uri="{FF2B5EF4-FFF2-40B4-BE49-F238E27FC236}">
                  <a16:creationId xmlns:a16="http://schemas.microsoft.com/office/drawing/2014/main" id="{404A8F3F-36AA-4ABA-A4F6-2A5821B37567}"/>
                </a:ext>
              </a:extLst>
            </p:cNvPr>
            <p:cNvPicPr>
              <a:picLocks noChangeAspect="1"/>
            </p:cNvPicPr>
            <p:nvPr/>
          </p:nvPicPr>
          <p:blipFill rotWithShape="1">
            <a:blip r:embed="rId13">
              <a:extLst>
                <a:ext uri="{28A0092B-C50C-407E-A947-70E740481C1C}">
                  <a14:useLocalDpi xmlns:a14="http://schemas.microsoft.com/office/drawing/2010/main" val="0"/>
                </a:ext>
              </a:extLst>
            </a:blip>
            <a:srcRect l="20468" t="12986" r="18899" b="7573"/>
            <a:stretch/>
          </p:blipFill>
          <p:spPr bwMode="auto">
            <a:xfrm>
              <a:off x="0" y="0"/>
              <a:ext cx="10194925" cy="7263765"/>
            </a:xfrm>
            <a:prstGeom prst="rect">
              <a:avLst/>
            </a:prstGeom>
            <a:ln>
              <a:noFill/>
            </a:ln>
            <a:extLst>
              <a:ext uri="{53640926-AAD7-44D8-BBD7-CCE9431645EC}">
                <a14:shadowObscured xmlns:a14="http://schemas.microsoft.com/office/drawing/2010/main"/>
              </a:ext>
            </a:extLst>
          </p:spPr>
        </p:pic>
        <p:sp>
          <p:nvSpPr>
            <p:cNvPr id="45" name="Rectangle 44">
              <a:extLst>
                <a:ext uri="{FF2B5EF4-FFF2-40B4-BE49-F238E27FC236}">
                  <a16:creationId xmlns:a16="http://schemas.microsoft.com/office/drawing/2014/main" id="{F794ACF5-EE00-4250-9D89-BEB4324B5BE6}"/>
                </a:ext>
              </a:extLst>
            </p:cNvPr>
            <p:cNvSpPr/>
            <p:nvPr/>
          </p:nvSpPr>
          <p:spPr>
            <a:xfrm>
              <a:off x="2806768" y="5217459"/>
              <a:ext cx="3760286" cy="14425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Rectangle 45">
              <a:extLst>
                <a:ext uri="{FF2B5EF4-FFF2-40B4-BE49-F238E27FC236}">
                  <a16:creationId xmlns:a16="http://schemas.microsoft.com/office/drawing/2014/main" id="{8FB19BD3-4318-4B57-9856-DFFC550A9373}"/>
                </a:ext>
              </a:extLst>
            </p:cNvPr>
            <p:cNvSpPr/>
            <p:nvPr/>
          </p:nvSpPr>
          <p:spPr>
            <a:xfrm>
              <a:off x="8063345" y="3862973"/>
              <a:ext cx="1061095" cy="3960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Rectangle 46">
              <a:extLst>
                <a:ext uri="{FF2B5EF4-FFF2-40B4-BE49-F238E27FC236}">
                  <a16:creationId xmlns:a16="http://schemas.microsoft.com/office/drawing/2014/main" id="{BBDA3D8C-D15B-465F-8F6B-6412E5C97ADC}"/>
                </a:ext>
              </a:extLst>
            </p:cNvPr>
            <p:cNvSpPr/>
            <p:nvPr/>
          </p:nvSpPr>
          <p:spPr>
            <a:xfrm>
              <a:off x="7945989" y="3828744"/>
              <a:ext cx="180924" cy="1075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48" name="Picture 47">
              <a:extLst>
                <a:ext uri="{FF2B5EF4-FFF2-40B4-BE49-F238E27FC236}">
                  <a16:creationId xmlns:a16="http://schemas.microsoft.com/office/drawing/2014/main" id="{D1789246-465F-4951-9099-B34C7C8E8ED6}"/>
                </a:ext>
              </a:extLst>
            </p:cNvPr>
            <p:cNvPicPr>
              <a:picLocks noChangeAspect="1"/>
            </p:cNvPicPr>
            <p:nvPr/>
          </p:nvPicPr>
          <p:blipFill rotWithShape="1">
            <a:blip r:embed="rId13">
              <a:extLst>
                <a:ext uri="{28A0092B-C50C-407E-A947-70E740481C1C}">
                  <a14:useLocalDpi xmlns:a14="http://schemas.microsoft.com/office/drawing/2010/main" val="0"/>
                </a:ext>
              </a:extLst>
            </a:blip>
            <a:srcRect l="37011" t="69129" r="39316" b="29908"/>
            <a:stretch/>
          </p:blipFill>
          <p:spPr bwMode="auto">
            <a:xfrm rot="5400000">
              <a:off x="7056037" y="2528047"/>
              <a:ext cx="3980331" cy="88017"/>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494198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4DCC-1CD5-0507-83C2-34E0673260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E41C5-E1F4-E3C7-5C23-7D4AA6B8C2EF}"/>
              </a:ext>
            </a:extLst>
          </p:cNvPr>
          <p:cNvSpPr>
            <a:spLocks noGrp="1"/>
          </p:cNvSpPr>
          <p:nvPr>
            <p:ph type="title"/>
          </p:nvPr>
        </p:nvSpPr>
        <p:spPr>
          <a:xfrm>
            <a:off x="363909" y="-214316"/>
            <a:ext cx="6024073" cy="2055935"/>
          </a:xfrm>
        </p:spPr>
        <p:txBody>
          <a:bodyPr>
            <a:normAutofit/>
          </a:bodyPr>
          <a:lstStyle/>
          <a:p>
            <a:r>
              <a:rPr lang="en-GB" dirty="0"/>
              <a:t>Setup: Choose your first server</a:t>
            </a:r>
          </a:p>
        </p:txBody>
      </p:sp>
      <p:pic>
        <p:nvPicPr>
          <p:cNvPr id="5" name="Picture 4">
            <a:extLst>
              <a:ext uri="{FF2B5EF4-FFF2-40B4-BE49-F238E27FC236}">
                <a16:creationId xmlns:a16="http://schemas.microsoft.com/office/drawing/2014/main" id="{A02255E7-7CE2-56E2-F39C-5318533A596E}"/>
              </a:ext>
            </a:extLst>
          </p:cNvPr>
          <p:cNvPicPr>
            <a:picLocks noChangeAspect="1"/>
          </p:cNvPicPr>
          <p:nvPr/>
        </p:nvPicPr>
        <p:blipFill>
          <a:blip r:embed="rId3"/>
          <a:srcRect l="59973" t="11787" r="990" b="1187"/>
          <a:stretch/>
        </p:blipFill>
        <p:spPr>
          <a:xfrm>
            <a:off x="6776814" y="243554"/>
            <a:ext cx="4625634" cy="5794049"/>
          </a:xfrm>
          <a:prstGeom prst="rect">
            <a:avLst/>
          </a:prstGeom>
        </p:spPr>
      </p:pic>
      <p:sp>
        <p:nvSpPr>
          <p:cNvPr id="7" name="Title 1">
            <a:extLst>
              <a:ext uri="{FF2B5EF4-FFF2-40B4-BE49-F238E27FC236}">
                <a16:creationId xmlns:a16="http://schemas.microsoft.com/office/drawing/2014/main" id="{6AB21511-E9F2-6218-5667-B9924C1B4200}"/>
              </a:ext>
            </a:extLst>
          </p:cNvPr>
          <p:cNvSpPr txBox="1">
            <a:spLocks/>
          </p:cNvSpPr>
          <p:nvPr/>
        </p:nvSpPr>
        <p:spPr>
          <a:xfrm>
            <a:off x="464851" y="2724275"/>
            <a:ext cx="6024073" cy="11449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400" dirty="0"/>
              <a:t>Draw a line around your server </a:t>
            </a:r>
            <a:br>
              <a:rPr lang="en-GB" sz="2400" dirty="0"/>
            </a:br>
            <a:r>
              <a:rPr lang="en-GB" sz="2400" dirty="0"/>
              <a:t>to show it’s been bought</a:t>
            </a:r>
          </a:p>
        </p:txBody>
      </p:sp>
      <p:pic>
        <p:nvPicPr>
          <p:cNvPr id="9" name="Picture 8">
            <a:extLst>
              <a:ext uri="{FF2B5EF4-FFF2-40B4-BE49-F238E27FC236}">
                <a16:creationId xmlns:a16="http://schemas.microsoft.com/office/drawing/2014/main" id="{0C0AF657-B8D7-C004-3A68-D47999F201AA}"/>
              </a:ext>
            </a:extLst>
          </p:cNvPr>
          <p:cNvPicPr>
            <a:picLocks noChangeAspect="1"/>
          </p:cNvPicPr>
          <p:nvPr/>
        </p:nvPicPr>
        <p:blipFill>
          <a:blip r:embed="rId3"/>
          <a:srcRect l="59973" t="31490" r="29353" b="55482"/>
          <a:stretch/>
        </p:blipFill>
        <p:spPr>
          <a:xfrm>
            <a:off x="2289056" y="1436716"/>
            <a:ext cx="2078409" cy="1425393"/>
          </a:xfrm>
          <a:prstGeom prst="rect">
            <a:avLst/>
          </a:prstGeom>
        </p:spPr>
      </p:pic>
      <p:sp>
        <p:nvSpPr>
          <p:cNvPr id="8" name="Title 1">
            <a:extLst>
              <a:ext uri="{FF2B5EF4-FFF2-40B4-BE49-F238E27FC236}">
                <a16:creationId xmlns:a16="http://schemas.microsoft.com/office/drawing/2014/main" id="{EA696AFF-3814-A223-3584-62D31F857C4C}"/>
              </a:ext>
            </a:extLst>
          </p:cNvPr>
          <p:cNvSpPr txBox="1">
            <a:spLocks/>
          </p:cNvSpPr>
          <p:nvPr/>
        </p:nvSpPr>
        <p:spPr>
          <a:xfrm>
            <a:off x="1541327" y="4041836"/>
            <a:ext cx="3782703" cy="11906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600" dirty="0"/>
              <a:t>It doesn’t matter which one you choose, but you might want to be different from other players</a:t>
            </a:r>
          </a:p>
        </p:txBody>
      </p:sp>
    </p:spTree>
    <p:extLst>
      <p:ext uri="{BB962C8B-B14F-4D97-AF65-F5344CB8AC3E}">
        <p14:creationId xmlns:p14="http://schemas.microsoft.com/office/powerpoint/2010/main" val="19698955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59C3-994B-54FA-8E42-29D5B394B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64C66-20A3-168D-56D1-106F35A72C25}"/>
              </a:ext>
            </a:extLst>
          </p:cNvPr>
          <p:cNvSpPr>
            <a:spLocks noGrp="1"/>
          </p:cNvSpPr>
          <p:nvPr>
            <p:ph type="title"/>
          </p:nvPr>
        </p:nvSpPr>
        <p:spPr>
          <a:xfrm>
            <a:off x="363909" y="-214316"/>
            <a:ext cx="6024073" cy="2055935"/>
          </a:xfrm>
        </p:spPr>
        <p:txBody>
          <a:bodyPr>
            <a:normAutofit/>
          </a:bodyPr>
          <a:lstStyle/>
          <a:p>
            <a:r>
              <a:rPr lang="en-GB" dirty="0"/>
              <a:t>Setup: Choose your first server</a:t>
            </a:r>
          </a:p>
        </p:txBody>
      </p:sp>
      <p:pic>
        <p:nvPicPr>
          <p:cNvPr id="5" name="Picture 4">
            <a:extLst>
              <a:ext uri="{FF2B5EF4-FFF2-40B4-BE49-F238E27FC236}">
                <a16:creationId xmlns:a16="http://schemas.microsoft.com/office/drawing/2014/main" id="{8E97E645-F04E-3BF0-1EE2-BBA6257AB707}"/>
              </a:ext>
            </a:extLst>
          </p:cNvPr>
          <p:cNvPicPr>
            <a:picLocks noChangeAspect="1"/>
          </p:cNvPicPr>
          <p:nvPr/>
        </p:nvPicPr>
        <p:blipFill>
          <a:blip r:embed="rId3"/>
          <a:srcRect l="59973" t="11787" r="990" b="1187"/>
          <a:stretch/>
        </p:blipFill>
        <p:spPr>
          <a:xfrm>
            <a:off x="6776814" y="243554"/>
            <a:ext cx="4625634" cy="5794049"/>
          </a:xfrm>
          <a:prstGeom prst="rect">
            <a:avLst/>
          </a:prstGeom>
        </p:spPr>
      </p:pic>
      <p:sp>
        <p:nvSpPr>
          <p:cNvPr id="3" name="Title 1">
            <a:extLst>
              <a:ext uri="{FF2B5EF4-FFF2-40B4-BE49-F238E27FC236}">
                <a16:creationId xmlns:a16="http://schemas.microsoft.com/office/drawing/2014/main" id="{FB5E8241-F7FD-6118-0EC3-7D671F26A32F}"/>
              </a:ext>
            </a:extLst>
          </p:cNvPr>
          <p:cNvSpPr txBox="1">
            <a:spLocks/>
          </p:cNvSpPr>
          <p:nvPr/>
        </p:nvSpPr>
        <p:spPr>
          <a:xfrm>
            <a:off x="2287013" y="3055658"/>
            <a:ext cx="3412205" cy="6930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r>
              <a:rPr lang="en-GB" sz="2000" dirty="0"/>
              <a:t>Your first server is free!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5E477B4-C38A-BB52-44EA-ECCA739754FD}"/>
              </a:ext>
            </a:extLst>
          </p:cNvPr>
          <p:cNvPicPr>
            <a:picLocks noChangeAspect="1"/>
          </p:cNvPicPr>
          <p:nvPr/>
        </p:nvPicPr>
        <p:blipFill>
          <a:blip r:embed="rId4"/>
          <a:srcRect l="12913" t="6316" r="13291" b="21298"/>
          <a:stretch/>
        </p:blipFill>
        <p:spPr>
          <a:xfrm>
            <a:off x="1583767" y="3019046"/>
            <a:ext cx="617795" cy="598994"/>
          </a:xfrm>
          <a:prstGeom prst="rect">
            <a:avLst/>
          </a:prstGeom>
        </p:spPr>
      </p:pic>
      <p:sp>
        <p:nvSpPr>
          <p:cNvPr id="6" name="TextBox 5">
            <a:extLst>
              <a:ext uri="{FF2B5EF4-FFF2-40B4-BE49-F238E27FC236}">
                <a16:creationId xmlns:a16="http://schemas.microsoft.com/office/drawing/2014/main" id="{14782EF8-009B-B501-1ABD-EABEC66F4E1A}"/>
              </a:ext>
            </a:extLst>
          </p:cNvPr>
          <p:cNvSpPr txBox="1"/>
          <p:nvPr/>
        </p:nvSpPr>
        <p:spPr>
          <a:xfrm>
            <a:off x="1160097" y="3033265"/>
            <a:ext cx="423670" cy="584775"/>
          </a:xfrm>
          <a:prstGeom prst="rect">
            <a:avLst/>
          </a:prstGeom>
          <a:noFill/>
        </p:spPr>
        <p:txBody>
          <a:bodyPr wrap="square" rtlCol="0">
            <a:spAutoFit/>
          </a:bodyPr>
          <a:lstStyle/>
          <a:p>
            <a:pPr algn="ctr"/>
            <a:r>
              <a:rPr lang="en-GB" sz="3200" b="1" dirty="0">
                <a:latin typeface="+mj-lt"/>
              </a:rPr>
              <a:t>0</a:t>
            </a:r>
            <a:endParaRPr lang="en-GB" sz="1400" b="1" dirty="0">
              <a:latin typeface="+mj-lt"/>
            </a:endParaRPr>
          </a:p>
        </p:txBody>
      </p:sp>
      <p:pic>
        <p:nvPicPr>
          <p:cNvPr id="9" name="Picture 8">
            <a:extLst>
              <a:ext uri="{FF2B5EF4-FFF2-40B4-BE49-F238E27FC236}">
                <a16:creationId xmlns:a16="http://schemas.microsoft.com/office/drawing/2014/main" id="{4CF8788C-002E-CC7D-5AC1-C151A73B811F}"/>
              </a:ext>
            </a:extLst>
          </p:cNvPr>
          <p:cNvPicPr>
            <a:picLocks noChangeAspect="1"/>
          </p:cNvPicPr>
          <p:nvPr/>
        </p:nvPicPr>
        <p:blipFill>
          <a:blip r:embed="rId3"/>
          <a:srcRect l="59973" t="31490" r="29353" b="55482"/>
          <a:stretch/>
        </p:blipFill>
        <p:spPr>
          <a:xfrm>
            <a:off x="2289056" y="1436716"/>
            <a:ext cx="2078409" cy="1425393"/>
          </a:xfrm>
          <a:prstGeom prst="rect">
            <a:avLst/>
          </a:prstGeom>
        </p:spPr>
      </p:pic>
      <p:cxnSp>
        <p:nvCxnSpPr>
          <p:cNvPr id="11" name="Straight Connector 10">
            <a:extLst>
              <a:ext uri="{FF2B5EF4-FFF2-40B4-BE49-F238E27FC236}">
                <a16:creationId xmlns:a16="http://schemas.microsoft.com/office/drawing/2014/main" id="{2D25BC55-B552-9D0C-ED17-D5531863A9D9}"/>
              </a:ext>
            </a:extLst>
          </p:cNvPr>
          <p:cNvCxnSpPr>
            <a:cxnSpLocks/>
          </p:cNvCxnSpPr>
          <p:nvPr/>
        </p:nvCxnSpPr>
        <p:spPr>
          <a:xfrm>
            <a:off x="2743200" y="1931350"/>
            <a:ext cx="585387" cy="367469"/>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A7BD0F-4A6E-4AEF-B909-AB357A795DFC}"/>
              </a:ext>
            </a:extLst>
          </p:cNvPr>
          <p:cNvCxnSpPr>
            <a:cxnSpLocks/>
          </p:cNvCxnSpPr>
          <p:nvPr/>
        </p:nvCxnSpPr>
        <p:spPr>
          <a:xfrm flipH="1">
            <a:off x="2775529" y="1954484"/>
            <a:ext cx="519438" cy="33755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87910DA6-73C8-608F-BFDC-73F86966E2DB}"/>
              </a:ext>
            </a:extLst>
          </p:cNvPr>
          <p:cNvPicPr>
            <a:picLocks noChangeAspect="1"/>
          </p:cNvPicPr>
          <p:nvPr/>
        </p:nvPicPr>
        <p:blipFill>
          <a:blip r:embed="rId5"/>
          <a:srcRect l="81343" t="30304" b="47502"/>
          <a:stretch/>
        </p:blipFill>
        <p:spPr>
          <a:xfrm>
            <a:off x="1337122" y="3939148"/>
            <a:ext cx="1017675" cy="1147986"/>
          </a:xfrm>
          <a:prstGeom prst="rect">
            <a:avLst/>
          </a:prstGeom>
        </p:spPr>
      </p:pic>
      <p:sp>
        <p:nvSpPr>
          <p:cNvPr id="19" name="Title 1">
            <a:extLst>
              <a:ext uri="{FF2B5EF4-FFF2-40B4-BE49-F238E27FC236}">
                <a16:creationId xmlns:a16="http://schemas.microsoft.com/office/drawing/2014/main" id="{116A4955-7A88-4044-74C2-2C5447E4D802}"/>
              </a:ext>
            </a:extLst>
          </p:cNvPr>
          <p:cNvSpPr txBox="1">
            <a:spLocks/>
          </p:cNvSpPr>
          <p:nvPr/>
        </p:nvSpPr>
        <p:spPr>
          <a:xfrm>
            <a:off x="2438608" y="4088885"/>
            <a:ext cx="3346894" cy="9170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The water for this server has already been added</a:t>
            </a:r>
          </a:p>
        </p:txBody>
      </p:sp>
      <p:pic>
        <p:nvPicPr>
          <p:cNvPr id="20" name="Picture 19">
            <a:extLst>
              <a:ext uri="{FF2B5EF4-FFF2-40B4-BE49-F238E27FC236}">
                <a16:creationId xmlns:a16="http://schemas.microsoft.com/office/drawing/2014/main" id="{5A3C4445-C92F-F203-F760-E437C4918A1E}"/>
              </a:ext>
            </a:extLst>
          </p:cNvPr>
          <p:cNvPicPr>
            <a:picLocks noChangeAspect="1"/>
          </p:cNvPicPr>
          <p:nvPr/>
        </p:nvPicPr>
        <p:blipFill>
          <a:blip r:embed="rId6"/>
          <a:stretch>
            <a:fillRect/>
          </a:stretch>
        </p:blipFill>
        <p:spPr>
          <a:xfrm>
            <a:off x="457997" y="5421284"/>
            <a:ext cx="2664475" cy="507741"/>
          </a:xfrm>
          <a:prstGeom prst="rect">
            <a:avLst/>
          </a:prstGeom>
        </p:spPr>
      </p:pic>
      <p:sp>
        <p:nvSpPr>
          <p:cNvPr id="21" name="Title 1">
            <a:extLst>
              <a:ext uri="{FF2B5EF4-FFF2-40B4-BE49-F238E27FC236}">
                <a16:creationId xmlns:a16="http://schemas.microsoft.com/office/drawing/2014/main" id="{067ABD00-A735-7CA1-11F3-03DD44A8CEDA}"/>
              </a:ext>
            </a:extLst>
          </p:cNvPr>
          <p:cNvSpPr txBox="1">
            <a:spLocks/>
          </p:cNvSpPr>
          <p:nvPr/>
        </p:nvSpPr>
        <p:spPr>
          <a:xfrm>
            <a:off x="3545041" y="5315206"/>
            <a:ext cx="2664475" cy="9170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The server gives you one ‘data dice’</a:t>
            </a:r>
          </a:p>
        </p:txBody>
      </p:sp>
    </p:spTree>
    <p:extLst>
      <p:ext uri="{BB962C8B-B14F-4D97-AF65-F5344CB8AC3E}">
        <p14:creationId xmlns:p14="http://schemas.microsoft.com/office/powerpoint/2010/main" val="2262609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D5A06-8E66-BED6-6C26-15974AD1D9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644A34-2418-DAA9-71EC-D3B6E6F6CE33}"/>
              </a:ext>
            </a:extLst>
          </p:cNvPr>
          <p:cNvSpPr>
            <a:spLocks noGrp="1"/>
          </p:cNvSpPr>
          <p:nvPr>
            <p:ph type="title"/>
          </p:nvPr>
        </p:nvSpPr>
        <p:spPr>
          <a:xfrm>
            <a:off x="521649" y="191608"/>
            <a:ext cx="4515740" cy="2055935"/>
          </a:xfrm>
        </p:spPr>
        <p:txBody>
          <a:bodyPr>
            <a:normAutofit/>
          </a:bodyPr>
          <a:lstStyle/>
          <a:p>
            <a:r>
              <a:rPr lang="en-GB" dirty="0"/>
              <a:t>Setup: Power your server</a:t>
            </a:r>
          </a:p>
        </p:txBody>
      </p:sp>
      <p:pic>
        <p:nvPicPr>
          <p:cNvPr id="5" name="Picture 4">
            <a:extLst>
              <a:ext uri="{FF2B5EF4-FFF2-40B4-BE49-F238E27FC236}">
                <a16:creationId xmlns:a16="http://schemas.microsoft.com/office/drawing/2014/main" id="{05EF2745-FC16-3884-5850-B6F872FDF8A8}"/>
              </a:ext>
            </a:extLst>
          </p:cNvPr>
          <p:cNvPicPr>
            <a:picLocks noChangeAspect="1"/>
          </p:cNvPicPr>
          <p:nvPr/>
        </p:nvPicPr>
        <p:blipFill>
          <a:blip r:embed="rId3"/>
          <a:srcRect l="59973" t="31490" r="29353" b="55482"/>
          <a:stretch/>
        </p:blipFill>
        <p:spPr>
          <a:xfrm>
            <a:off x="1521151" y="1850164"/>
            <a:ext cx="2516737" cy="1726003"/>
          </a:xfrm>
          <a:prstGeom prst="rect">
            <a:avLst/>
          </a:prstGeom>
        </p:spPr>
      </p:pic>
      <p:pic>
        <p:nvPicPr>
          <p:cNvPr id="3" name="Picture 2">
            <a:extLst>
              <a:ext uri="{FF2B5EF4-FFF2-40B4-BE49-F238E27FC236}">
                <a16:creationId xmlns:a16="http://schemas.microsoft.com/office/drawing/2014/main" id="{A56C27DE-C9C7-8A4F-48F6-CE551165FB04}"/>
              </a:ext>
            </a:extLst>
          </p:cNvPr>
          <p:cNvPicPr>
            <a:picLocks noChangeAspect="1"/>
          </p:cNvPicPr>
          <p:nvPr/>
        </p:nvPicPr>
        <p:blipFill>
          <a:blip r:embed="rId4"/>
          <a:srcRect l="6476" t="23598" r="52547" b="19279"/>
          <a:stretch/>
        </p:blipFill>
        <p:spPr>
          <a:xfrm>
            <a:off x="6239478" y="1103323"/>
            <a:ext cx="4854675" cy="4541174"/>
          </a:xfrm>
          <a:prstGeom prst="rect">
            <a:avLst/>
          </a:prstGeom>
        </p:spPr>
      </p:pic>
      <p:sp>
        <p:nvSpPr>
          <p:cNvPr id="4" name="Oval 3">
            <a:extLst>
              <a:ext uri="{FF2B5EF4-FFF2-40B4-BE49-F238E27FC236}">
                <a16:creationId xmlns:a16="http://schemas.microsoft.com/office/drawing/2014/main" id="{D151728C-720D-E661-95AD-36454222BF52}"/>
              </a:ext>
            </a:extLst>
          </p:cNvPr>
          <p:cNvSpPr/>
          <p:nvPr/>
        </p:nvSpPr>
        <p:spPr>
          <a:xfrm>
            <a:off x="1977973" y="2822248"/>
            <a:ext cx="884867" cy="707164"/>
          </a:xfrm>
          <a:custGeom>
            <a:avLst/>
            <a:gdLst>
              <a:gd name="connsiteX0" fmla="*/ 0 w 884867"/>
              <a:gd name="connsiteY0" fmla="*/ 353582 h 707164"/>
              <a:gd name="connsiteX1" fmla="*/ 442434 w 884867"/>
              <a:gd name="connsiteY1" fmla="*/ 0 h 707164"/>
              <a:gd name="connsiteX2" fmla="*/ 884868 w 884867"/>
              <a:gd name="connsiteY2" fmla="*/ 353582 h 707164"/>
              <a:gd name="connsiteX3" fmla="*/ 442434 w 884867"/>
              <a:gd name="connsiteY3" fmla="*/ 707164 h 707164"/>
              <a:gd name="connsiteX4" fmla="*/ 0 w 884867"/>
              <a:gd name="connsiteY4" fmla="*/ 353582 h 707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867" h="707164" extrusionOk="0">
                <a:moveTo>
                  <a:pt x="0" y="353582"/>
                </a:moveTo>
                <a:cubicBezTo>
                  <a:pt x="-4124" y="183262"/>
                  <a:pt x="199253" y="51748"/>
                  <a:pt x="442434" y="0"/>
                </a:cubicBezTo>
                <a:cubicBezTo>
                  <a:pt x="713958" y="-14393"/>
                  <a:pt x="922826" y="139750"/>
                  <a:pt x="884868" y="353582"/>
                </a:cubicBezTo>
                <a:cubicBezTo>
                  <a:pt x="921123" y="540698"/>
                  <a:pt x="685941" y="726343"/>
                  <a:pt x="442434" y="707164"/>
                </a:cubicBezTo>
                <a:cubicBezTo>
                  <a:pt x="210958" y="727559"/>
                  <a:pt x="-6092" y="542569"/>
                  <a:pt x="0" y="353582"/>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1">
            <a:extLst>
              <a:ext uri="{FF2B5EF4-FFF2-40B4-BE49-F238E27FC236}">
                <a16:creationId xmlns:a16="http://schemas.microsoft.com/office/drawing/2014/main" id="{4F1B963A-F91A-37FC-2336-58B34ABEE582}"/>
              </a:ext>
            </a:extLst>
          </p:cNvPr>
          <p:cNvSpPr txBox="1">
            <a:spLocks/>
          </p:cNvSpPr>
          <p:nvPr/>
        </p:nvSpPr>
        <p:spPr>
          <a:xfrm>
            <a:off x="711972" y="3576167"/>
            <a:ext cx="5011395" cy="1243089"/>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800" dirty="0"/>
              <a:t>Write your initials or colour in two power circles on the Island power grid </a:t>
            </a:r>
          </a:p>
        </p:txBody>
      </p:sp>
      <p:sp>
        <p:nvSpPr>
          <p:cNvPr id="7" name="Title 1">
            <a:extLst>
              <a:ext uri="{FF2B5EF4-FFF2-40B4-BE49-F238E27FC236}">
                <a16:creationId xmlns:a16="http://schemas.microsoft.com/office/drawing/2014/main" id="{9A0534E2-6499-10EF-6FA2-9FB14DF0357C}"/>
              </a:ext>
            </a:extLst>
          </p:cNvPr>
          <p:cNvSpPr txBox="1">
            <a:spLocks/>
          </p:cNvSpPr>
          <p:nvPr/>
        </p:nvSpPr>
        <p:spPr>
          <a:xfrm>
            <a:off x="450794" y="5200115"/>
            <a:ext cx="5331862" cy="8970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1800" dirty="0"/>
              <a:t>If you use colours, every </a:t>
            </a:r>
            <a:br>
              <a:rPr lang="en-GB" sz="1800" dirty="0"/>
            </a:br>
            <a:r>
              <a:rPr lang="en-GB" sz="1800" dirty="0"/>
              <a:t>player needs a different colour</a:t>
            </a:r>
          </a:p>
        </p:txBody>
      </p:sp>
      <p:pic>
        <p:nvPicPr>
          <p:cNvPr id="8" name="Picture 7">
            <a:extLst>
              <a:ext uri="{FF2B5EF4-FFF2-40B4-BE49-F238E27FC236}">
                <a16:creationId xmlns:a16="http://schemas.microsoft.com/office/drawing/2014/main" id="{75179CA3-1901-0E56-6966-E8AF7FC31EE9}"/>
              </a:ext>
            </a:extLst>
          </p:cNvPr>
          <p:cNvPicPr>
            <a:picLocks noChangeAspect="1"/>
          </p:cNvPicPr>
          <p:nvPr/>
        </p:nvPicPr>
        <p:blipFill>
          <a:blip r:embed="rId4"/>
          <a:srcRect l="13686" t="18171" r="59027" b="76728"/>
          <a:stretch/>
        </p:blipFill>
        <p:spPr>
          <a:xfrm>
            <a:off x="6239478" y="441608"/>
            <a:ext cx="4934148" cy="618859"/>
          </a:xfrm>
          <a:prstGeom prst="rect">
            <a:avLst/>
          </a:prstGeom>
        </p:spPr>
      </p:pic>
    </p:spTree>
    <p:extLst>
      <p:ext uri="{BB962C8B-B14F-4D97-AF65-F5344CB8AC3E}">
        <p14:creationId xmlns:p14="http://schemas.microsoft.com/office/powerpoint/2010/main" val="202057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F36EC-6A68-7D45-3160-A8E956003AF3}"/>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80F8E250-CB9A-5C1B-A469-7E517385FFE6}"/>
              </a:ext>
            </a:extLst>
          </p:cNvPr>
          <p:cNvSpPr>
            <a:spLocks noGrp="1"/>
          </p:cNvSpPr>
          <p:nvPr>
            <p:ph type="title"/>
          </p:nvPr>
        </p:nvSpPr>
        <p:spPr>
          <a:xfrm>
            <a:off x="974934" y="700085"/>
            <a:ext cx="4913119" cy="1355180"/>
          </a:xfrm>
        </p:spPr>
        <p:txBody>
          <a:bodyPr>
            <a:normAutofit/>
          </a:bodyPr>
          <a:lstStyle/>
          <a:p>
            <a:pPr algn="ctr"/>
            <a:r>
              <a:rPr lang="en-GB" dirty="0"/>
              <a:t>Playing the game</a:t>
            </a:r>
          </a:p>
        </p:txBody>
      </p:sp>
      <p:sp>
        <p:nvSpPr>
          <p:cNvPr id="10" name="Title 1">
            <a:extLst>
              <a:ext uri="{FF2B5EF4-FFF2-40B4-BE49-F238E27FC236}">
                <a16:creationId xmlns:a16="http://schemas.microsoft.com/office/drawing/2014/main" id="{DA28EAD6-8051-5368-BC4F-13921D8DAB36}"/>
              </a:ext>
            </a:extLst>
          </p:cNvPr>
          <p:cNvSpPr txBox="1">
            <a:spLocks/>
          </p:cNvSpPr>
          <p:nvPr/>
        </p:nvSpPr>
        <p:spPr>
          <a:xfrm>
            <a:off x="1194156" y="2358640"/>
            <a:ext cx="4475979" cy="12135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The ‘Turn Order’ list helps you keep track of the game</a:t>
            </a:r>
          </a:p>
        </p:txBody>
      </p:sp>
      <p:sp>
        <p:nvSpPr>
          <p:cNvPr id="11" name="Title 1">
            <a:extLst>
              <a:ext uri="{FF2B5EF4-FFF2-40B4-BE49-F238E27FC236}">
                <a16:creationId xmlns:a16="http://schemas.microsoft.com/office/drawing/2014/main" id="{9A6A00AA-6D9A-B3F9-DE1B-83A5615BC1AA}"/>
              </a:ext>
            </a:extLst>
          </p:cNvPr>
          <p:cNvSpPr txBox="1">
            <a:spLocks/>
          </p:cNvSpPr>
          <p:nvPr/>
        </p:nvSpPr>
        <p:spPr>
          <a:xfrm>
            <a:off x="1484061" y="3753738"/>
            <a:ext cx="3894863" cy="9314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Everyone plays the round at the same time</a:t>
            </a:r>
          </a:p>
        </p:txBody>
      </p:sp>
      <p:sp>
        <p:nvSpPr>
          <p:cNvPr id="12" name="Title 1">
            <a:extLst>
              <a:ext uri="{FF2B5EF4-FFF2-40B4-BE49-F238E27FC236}">
                <a16:creationId xmlns:a16="http://schemas.microsoft.com/office/drawing/2014/main" id="{F1913535-98A1-3D78-C85B-8C1A97BEBD5F}"/>
              </a:ext>
            </a:extLst>
          </p:cNvPr>
          <p:cNvSpPr txBox="1">
            <a:spLocks/>
          </p:cNvSpPr>
          <p:nvPr/>
        </p:nvSpPr>
        <p:spPr>
          <a:xfrm>
            <a:off x="2148496" y="4685231"/>
            <a:ext cx="2565992" cy="7862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1800" dirty="0"/>
              <a:t>…but you can take it in turns if you prefer!</a:t>
            </a:r>
          </a:p>
        </p:txBody>
      </p:sp>
      <p:pic>
        <p:nvPicPr>
          <p:cNvPr id="14" name="Picture 13">
            <a:extLst>
              <a:ext uri="{FF2B5EF4-FFF2-40B4-BE49-F238E27FC236}">
                <a16:creationId xmlns:a16="http://schemas.microsoft.com/office/drawing/2014/main" id="{65F8FC49-3972-41D4-A169-BF249D0980B8}"/>
              </a:ext>
            </a:extLst>
          </p:cNvPr>
          <p:cNvPicPr>
            <a:picLocks noChangeAspect="1"/>
          </p:cNvPicPr>
          <p:nvPr/>
        </p:nvPicPr>
        <p:blipFill rotWithShape="1">
          <a:blip r:embed="rId2">
            <a:extLst>
              <a:ext uri="{28A0092B-C50C-407E-A947-70E740481C1C}">
                <a14:useLocalDpi xmlns:a14="http://schemas.microsoft.com/office/drawing/2010/main" val="0"/>
              </a:ext>
            </a:extLst>
          </a:blip>
          <a:srcRect l="59110" t="12986" r="18899" b="4981"/>
          <a:stretch/>
        </p:blipFill>
        <p:spPr bwMode="auto">
          <a:xfrm>
            <a:off x="7852531" y="172497"/>
            <a:ext cx="2903981" cy="589082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43454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808D9-C220-442E-EDAE-5FC9CAB1AC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4E95E-C77B-8E54-53D0-8CCFB7555C35}"/>
              </a:ext>
            </a:extLst>
          </p:cNvPr>
          <p:cNvSpPr>
            <a:spLocks noGrp="1"/>
          </p:cNvSpPr>
          <p:nvPr>
            <p:ph type="title"/>
          </p:nvPr>
        </p:nvSpPr>
        <p:spPr>
          <a:xfrm>
            <a:off x="974934" y="700085"/>
            <a:ext cx="4913119" cy="1355180"/>
          </a:xfrm>
        </p:spPr>
        <p:txBody>
          <a:bodyPr>
            <a:normAutofit/>
          </a:bodyPr>
          <a:lstStyle/>
          <a:p>
            <a:pPr algn="ctr"/>
            <a:r>
              <a:rPr lang="en-GB" dirty="0"/>
              <a:t>Playing the game</a:t>
            </a:r>
          </a:p>
        </p:txBody>
      </p:sp>
      <p:pic>
        <p:nvPicPr>
          <p:cNvPr id="5" name="Picture 4">
            <a:extLst>
              <a:ext uri="{FF2B5EF4-FFF2-40B4-BE49-F238E27FC236}">
                <a16:creationId xmlns:a16="http://schemas.microsoft.com/office/drawing/2014/main" id="{92477043-B500-696B-F83E-E478E01F5ACE}"/>
              </a:ext>
            </a:extLst>
          </p:cNvPr>
          <p:cNvPicPr>
            <a:picLocks noChangeAspect="1"/>
          </p:cNvPicPr>
          <p:nvPr/>
        </p:nvPicPr>
        <p:blipFill>
          <a:blip r:embed="rId3"/>
          <a:stretch>
            <a:fillRect/>
          </a:stretch>
        </p:blipFill>
        <p:spPr>
          <a:xfrm>
            <a:off x="1158032" y="2253442"/>
            <a:ext cx="4489947" cy="855602"/>
          </a:xfrm>
          <a:prstGeom prst="rect">
            <a:avLst/>
          </a:prstGeom>
        </p:spPr>
      </p:pic>
      <p:sp>
        <p:nvSpPr>
          <p:cNvPr id="6" name="Title 1">
            <a:extLst>
              <a:ext uri="{FF2B5EF4-FFF2-40B4-BE49-F238E27FC236}">
                <a16:creationId xmlns:a16="http://schemas.microsoft.com/office/drawing/2014/main" id="{F4B4AA6E-BBF3-203F-89BE-5B2ABBEF92FD}"/>
              </a:ext>
            </a:extLst>
          </p:cNvPr>
          <p:cNvSpPr txBox="1">
            <a:spLocks/>
          </p:cNvSpPr>
          <p:nvPr/>
        </p:nvSpPr>
        <p:spPr>
          <a:xfrm>
            <a:off x="2202561" y="3038028"/>
            <a:ext cx="2689116" cy="13551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start with one ‘data dice’</a:t>
            </a:r>
          </a:p>
        </p:txBody>
      </p:sp>
      <p:sp>
        <p:nvSpPr>
          <p:cNvPr id="7" name="Title 1">
            <a:extLst>
              <a:ext uri="{FF2B5EF4-FFF2-40B4-BE49-F238E27FC236}">
                <a16:creationId xmlns:a16="http://schemas.microsoft.com/office/drawing/2014/main" id="{DC7ADB5D-F118-F664-A711-D86A5F6CCD8B}"/>
              </a:ext>
            </a:extLst>
          </p:cNvPr>
          <p:cNvSpPr txBox="1">
            <a:spLocks/>
          </p:cNvSpPr>
          <p:nvPr/>
        </p:nvSpPr>
        <p:spPr>
          <a:xfrm>
            <a:off x="1230477" y="4054978"/>
            <a:ext cx="4633284" cy="13551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can get more ‘data dice’ by buying more servers</a:t>
            </a:r>
          </a:p>
        </p:txBody>
      </p:sp>
      <p:pic>
        <p:nvPicPr>
          <p:cNvPr id="13" name="Picture 12">
            <a:extLst>
              <a:ext uri="{FF2B5EF4-FFF2-40B4-BE49-F238E27FC236}">
                <a16:creationId xmlns:a16="http://schemas.microsoft.com/office/drawing/2014/main" id="{F7A39F7B-2AC9-41E5-B60E-66472D71F23C}"/>
              </a:ext>
            </a:extLst>
          </p:cNvPr>
          <p:cNvPicPr>
            <a:picLocks noChangeAspect="1"/>
          </p:cNvPicPr>
          <p:nvPr/>
        </p:nvPicPr>
        <p:blipFill rotWithShape="1">
          <a:blip r:embed="rId4">
            <a:extLst>
              <a:ext uri="{28A0092B-C50C-407E-A947-70E740481C1C}">
                <a14:useLocalDpi xmlns:a14="http://schemas.microsoft.com/office/drawing/2010/main" val="0"/>
              </a:ext>
            </a:extLst>
          </a:blip>
          <a:srcRect l="59110" t="12986" r="18899" b="4981"/>
          <a:stretch/>
        </p:blipFill>
        <p:spPr bwMode="auto">
          <a:xfrm>
            <a:off x="7852531" y="172497"/>
            <a:ext cx="2903981" cy="5890824"/>
          </a:xfrm>
          <a:prstGeom prst="rect">
            <a:avLst/>
          </a:prstGeom>
          <a:ln>
            <a:noFill/>
          </a:ln>
          <a:extLst>
            <a:ext uri="{53640926-AAD7-44D8-BBD7-CCE9431645EC}">
              <a14:shadowObscured xmlns:a14="http://schemas.microsoft.com/office/drawing/2010/main"/>
            </a:ext>
          </a:extLst>
        </p:spPr>
      </p:pic>
      <p:sp>
        <p:nvSpPr>
          <p:cNvPr id="4" name="Oval 3">
            <a:extLst>
              <a:ext uri="{FF2B5EF4-FFF2-40B4-BE49-F238E27FC236}">
                <a16:creationId xmlns:a16="http://schemas.microsoft.com/office/drawing/2014/main" id="{9411F860-0D5E-859A-79A2-95B072C79382}"/>
              </a:ext>
            </a:extLst>
          </p:cNvPr>
          <p:cNvSpPr/>
          <p:nvPr/>
        </p:nvSpPr>
        <p:spPr>
          <a:xfrm>
            <a:off x="8027200" y="700085"/>
            <a:ext cx="2087956" cy="680974"/>
          </a:xfrm>
          <a:custGeom>
            <a:avLst/>
            <a:gdLst>
              <a:gd name="connsiteX0" fmla="*/ 0 w 2087956"/>
              <a:gd name="connsiteY0" fmla="*/ 340487 h 680974"/>
              <a:gd name="connsiteX1" fmla="*/ 1043978 w 2087956"/>
              <a:gd name="connsiteY1" fmla="*/ 0 h 680974"/>
              <a:gd name="connsiteX2" fmla="*/ 2087956 w 2087956"/>
              <a:gd name="connsiteY2" fmla="*/ 340487 h 680974"/>
              <a:gd name="connsiteX3" fmla="*/ 1043978 w 2087956"/>
              <a:gd name="connsiteY3" fmla="*/ 680974 h 680974"/>
              <a:gd name="connsiteX4" fmla="*/ 0 w 2087956"/>
              <a:gd name="connsiteY4" fmla="*/ 340487 h 68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7956" h="680974" extrusionOk="0">
                <a:moveTo>
                  <a:pt x="0" y="340487"/>
                </a:moveTo>
                <a:cubicBezTo>
                  <a:pt x="-16801" y="254116"/>
                  <a:pt x="468875" y="65088"/>
                  <a:pt x="1043978" y="0"/>
                </a:cubicBezTo>
                <a:cubicBezTo>
                  <a:pt x="1655775" y="-18657"/>
                  <a:pt x="2130031" y="131874"/>
                  <a:pt x="2087956" y="340487"/>
                </a:cubicBezTo>
                <a:cubicBezTo>
                  <a:pt x="2117368" y="521912"/>
                  <a:pt x="1617380" y="753132"/>
                  <a:pt x="1043978" y="680974"/>
                </a:cubicBezTo>
                <a:cubicBezTo>
                  <a:pt x="474813" y="692709"/>
                  <a:pt x="-19552" y="508343"/>
                  <a:pt x="0" y="34048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48344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EC1BC-4937-7B96-DDEF-DB8CB84B368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49E2CFD-9517-909B-DE49-D75864322BC6}"/>
              </a:ext>
            </a:extLst>
          </p:cNvPr>
          <p:cNvSpPr txBox="1">
            <a:spLocks/>
          </p:cNvSpPr>
          <p:nvPr/>
        </p:nvSpPr>
        <p:spPr>
          <a:xfrm>
            <a:off x="304800" y="456529"/>
            <a:ext cx="4913119" cy="1355180"/>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800" dirty="0">
                <a:latin typeface="Castellar" panose="020A0402060406010301" pitchFamily="18" charset="0"/>
              </a:rPr>
              <a:t>Gathering data</a:t>
            </a:r>
            <a:br>
              <a:rPr lang="en-GB" sz="2800" dirty="0">
                <a:latin typeface="Castellar" panose="020A0402060406010301" pitchFamily="18" charset="0"/>
              </a:rPr>
            </a:br>
            <a:r>
              <a:rPr lang="en-GB" sz="2800" dirty="0">
                <a:latin typeface="Castellar" panose="020A0402060406010301" pitchFamily="18" charset="0"/>
              </a:rPr>
              <a:t>and earning money</a:t>
            </a:r>
          </a:p>
        </p:txBody>
      </p:sp>
      <p:sp>
        <p:nvSpPr>
          <p:cNvPr id="5" name="Title 1">
            <a:extLst>
              <a:ext uri="{FF2B5EF4-FFF2-40B4-BE49-F238E27FC236}">
                <a16:creationId xmlns:a16="http://schemas.microsoft.com/office/drawing/2014/main" id="{2C4CB149-6C7F-CC06-8A49-77940847C7C3}"/>
              </a:ext>
            </a:extLst>
          </p:cNvPr>
          <p:cNvSpPr txBox="1">
            <a:spLocks/>
          </p:cNvSpPr>
          <p:nvPr/>
        </p:nvSpPr>
        <p:spPr>
          <a:xfrm>
            <a:off x="848436" y="1905464"/>
            <a:ext cx="3860028" cy="1794865"/>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800" dirty="0"/>
              <a:t>You will be rolling your dice and adding the data to your ‘Data Centre’</a:t>
            </a:r>
          </a:p>
        </p:txBody>
      </p:sp>
      <p:sp>
        <p:nvSpPr>
          <p:cNvPr id="6" name="Title 1">
            <a:extLst>
              <a:ext uri="{FF2B5EF4-FFF2-40B4-BE49-F238E27FC236}">
                <a16:creationId xmlns:a16="http://schemas.microsoft.com/office/drawing/2014/main" id="{71E5D4C0-340E-3EBA-D076-536C8BF88558}"/>
              </a:ext>
            </a:extLst>
          </p:cNvPr>
          <p:cNvSpPr txBox="1">
            <a:spLocks/>
          </p:cNvSpPr>
          <p:nvPr/>
        </p:nvSpPr>
        <p:spPr>
          <a:xfrm>
            <a:off x="974353" y="3480275"/>
            <a:ext cx="3574012" cy="12583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000" dirty="0"/>
              <a:t>If you roll a 1, 2, 3, 4 or 5, fill in that many data points</a:t>
            </a:r>
          </a:p>
        </p:txBody>
      </p:sp>
      <p:pic>
        <p:nvPicPr>
          <p:cNvPr id="408" name="Picture 407">
            <a:extLst>
              <a:ext uri="{FF2B5EF4-FFF2-40B4-BE49-F238E27FC236}">
                <a16:creationId xmlns:a16="http://schemas.microsoft.com/office/drawing/2014/main" id="{BE1D4123-B8BD-4099-8C45-F90A3439E59C}"/>
              </a:ext>
            </a:extLst>
          </p:cNvPr>
          <p:cNvPicPr>
            <a:picLocks noChangeAspect="1"/>
          </p:cNvPicPr>
          <p:nvPr/>
        </p:nvPicPr>
        <p:blipFill>
          <a:blip r:embed="rId3"/>
          <a:stretch>
            <a:fillRect/>
          </a:stretch>
        </p:blipFill>
        <p:spPr>
          <a:xfrm>
            <a:off x="5644639" y="0"/>
            <a:ext cx="5931922" cy="6267231"/>
          </a:xfrm>
          <a:prstGeom prst="rect">
            <a:avLst/>
          </a:prstGeom>
        </p:spPr>
      </p:pic>
      <p:pic>
        <p:nvPicPr>
          <p:cNvPr id="9" name="Picture 8">
            <a:extLst>
              <a:ext uri="{FF2B5EF4-FFF2-40B4-BE49-F238E27FC236}">
                <a16:creationId xmlns:a16="http://schemas.microsoft.com/office/drawing/2014/main" id="{77C751F6-E846-44B4-9F24-399CCDAA653A}"/>
              </a:ext>
            </a:extLst>
          </p:cNvPr>
          <p:cNvPicPr>
            <a:picLocks noChangeAspect="1"/>
          </p:cNvPicPr>
          <p:nvPr/>
        </p:nvPicPr>
        <p:blipFill rotWithShape="1">
          <a:blip r:embed="rId4">
            <a:extLst>
              <a:ext uri="{28A0092B-C50C-407E-A947-70E740481C1C}">
                <a14:useLocalDpi xmlns:a14="http://schemas.microsoft.com/office/drawing/2010/main" val="0"/>
              </a:ext>
            </a:extLst>
          </a:blip>
          <a:srcRect l="59110" t="12986" r="18899" b="68465"/>
          <a:stretch/>
        </p:blipFill>
        <p:spPr bwMode="auto">
          <a:xfrm>
            <a:off x="814254" y="4738643"/>
            <a:ext cx="3332579" cy="1528588"/>
          </a:xfrm>
          <a:prstGeom prst="rect">
            <a:avLst/>
          </a:prstGeom>
          <a:ln>
            <a:noFill/>
          </a:ln>
          <a:extLst>
            <a:ext uri="{53640926-AAD7-44D8-BBD7-CCE9431645EC}">
              <a14:shadowObscured xmlns:a14="http://schemas.microsoft.com/office/drawing/2010/main"/>
            </a:ext>
          </a:extLst>
        </p:spPr>
      </p:pic>
      <p:sp>
        <p:nvSpPr>
          <p:cNvPr id="10" name="Oval 9">
            <a:extLst>
              <a:ext uri="{FF2B5EF4-FFF2-40B4-BE49-F238E27FC236}">
                <a16:creationId xmlns:a16="http://schemas.microsoft.com/office/drawing/2014/main" id="{DF584FEF-8E69-4F8A-8027-CE314D8CCB49}"/>
              </a:ext>
            </a:extLst>
          </p:cNvPr>
          <p:cNvSpPr/>
          <p:nvPr/>
        </p:nvSpPr>
        <p:spPr>
          <a:xfrm>
            <a:off x="977097" y="5377196"/>
            <a:ext cx="2497623" cy="777662"/>
          </a:xfrm>
          <a:custGeom>
            <a:avLst/>
            <a:gdLst>
              <a:gd name="connsiteX0" fmla="*/ 0 w 2497623"/>
              <a:gd name="connsiteY0" fmla="*/ 388831 h 777662"/>
              <a:gd name="connsiteX1" fmla="*/ 1248812 w 2497623"/>
              <a:gd name="connsiteY1" fmla="*/ 0 h 777662"/>
              <a:gd name="connsiteX2" fmla="*/ 2497624 w 2497623"/>
              <a:gd name="connsiteY2" fmla="*/ 388831 h 777662"/>
              <a:gd name="connsiteX3" fmla="*/ 1248812 w 2497623"/>
              <a:gd name="connsiteY3" fmla="*/ 777662 h 777662"/>
              <a:gd name="connsiteX4" fmla="*/ 0 w 2497623"/>
              <a:gd name="connsiteY4" fmla="*/ 388831 h 777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7623" h="777662" extrusionOk="0">
                <a:moveTo>
                  <a:pt x="0" y="388831"/>
                </a:moveTo>
                <a:cubicBezTo>
                  <a:pt x="-12040" y="246945"/>
                  <a:pt x="561814" y="119638"/>
                  <a:pt x="1248812" y="0"/>
                </a:cubicBezTo>
                <a:cubicBezTo>
                  <a:pt x="1993342" y="-29042"/>
                  <a:pt x="2506339" y="169826"/>
                  <a:pt x="2497624" y="388831"/>
                </a:cubicBezTo>
                <a:cubicBezTo>
                  <a:pt x="2575533" y="586037"/>
                  <a:pt x="1933935" y="881825"/>
                  <a:pt x="1248812" y="777662"/>
                </a:cubicBezTo>
                <a:cubicBezTo>
                  <a:pt x="585371" y="819262"/>
                  <a:pt x="-11646" y="591550"/>
                  <a:pt x="0" y="388831"/>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92019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9DED2-F93A-E70E-4232-1D47442A52D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9F1BE71-2067-7B32-3FEA-69B527C0713A}"/>
              </a:ext>
            </a:extLst>
          </p:cNvPr>
          <p:cNvSpPr txBox="1">
            <a:spLocks/>
          </p:cNvSpPr>
          <p:nvPr/>
        </p:nvSpPr>
        <p:spPr>
          <a:xfrm>
            <a:off x="318686" y="1106310"/>
            <a:ext cx="4780660" cy="965477"/>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Gathering data</a:t>
            </a:r>
          </a:p>
        </p:txBody>
      </p:sp>
      <p:sp>
        <p:nvSpPr>
          <p:cNvPr id="5" name="Title 1">
            <a:extLst>
              <a:ext uri="{FF2B5EF4-FFF2-40B4-BE49-F238E27FC236}">
                <a16:creationId xmlns:a16="http://schemas.microsoft.com/office/drawing/2014/main" id="{0371D8F8-CE6F-6645-7734-06B5FB5549D1}"/>
              </a:ext>
            </a:extLst>
          </p:cNvPr>
          <p:cNvSpPr txBox="1">
            <a:spLocks/>
          </p:cNvSpPr>
          <p:nvPr/>
        </p:nvSpPr>
        <p:spPr>
          <a:xfrm>
            <a:off x="799370" y="2128500"/>
            <a:ext cx="3819293" cy="31404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can gather data of any type, but it’s more useful when you have a server using that type of data.</a:t>
            </a:r>
          </a:p>
        </p:txBody>
      </p:sp>
      <p:pic>
        <p:nvPicPr>
          <p:cNvPr id="2" name="Picture 1">
            <a:extLst>
              <a:ext uri="{FF2B5EF4-FFF2-40B4-BE49-F238E27FC236}">
                <a16:creationId xmlns:a16="http://schemas.microsoft.com/office/drawing/2014/main" id="{DE83DC39-F08C-5F41-6219-4CB4D4818C3A}"/>
              </a:ext>
            </a:extLst>
          </p:cNvPr>
          <p:cNvPicPr>
            <a:picLocks noChangeAspect="1"/>
          </p:cNvPicPr>
          <p:nvPr/>
        </p:nvPicPr>
        <p:blipFill>
          <a:blip r:embed="rId3"/>
          <a:srcRect b="31406"/>
          <a:stretch/>
        </p:blipFill>
        <p:spPr>
          <a:xfrm>
            <a:off x="5259201" y="661218"/>
            <a:ext cx="6787051" cy="4834176"/>
          </a:xfrm>
          <a:prstGeom prst="rect">
            <a:avLst/>
          </a:prstGeom>
        </p:spPr>
      </p:pic>
    </p:spTree>
    <p:extLst>
      <p:ext uri="{BB962C8B-B14F-4D97-AF65-F5344CB8AC3E}">
        <p14:creationId xmlns:p14="http://schemas.microsoft.com/office/powerpoint/2010/main" val="1623953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0F113-9086-60B5-BFAB-BC6420FC6ED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994975B-811B-E353-E371-BFF712E9CFB0}"/>
              </a:ext>
            </a:extLst>
          </p:cNvPr>
          <p:cNvSpPr txBox="1">
            <a:spLocks/>
          </p:cNvSpPr>
          <p:nvPr/>
        </p:nvSpPr>
        <p:spPr>
          <a:xfrm>
            <a:off x="7059839" y="1612410"/>
            <a:ext cx="3636086" cy="1348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000" dirty="0"/>
              <a:t>If you roll a 3 in the first turn, fill in 3 data points</a:t>
            </a:r>
          </a:p>
        </p:txBody>
      </p:sp>
      <p:sp>
        <p:nvSpPr>
          <p:cNvPr id="8" name="Title 1">
            <a:extLst>
              <a:ext uri="{FF2B5EF4-FFF2-40B4-BE49-F238E27FC236}">
                <a16:creationId xmlns:a16="http://schemas.microsoft.com/office/drawing/2014/main" id="{10D7C621-8236-6572-8A23-7F53082289B0}"/>
              </a:ext>
            </a:extLst>
          </p:cNvPr>
          <p:cNvSpPr txBox="1">
            <a:spLocks/>
          </p:cNvSpPr>
          <p:nvPr/>
        </p:nvSpPr>
        <p:spPr>
          <a:xfrm>
            <a:off x="5690827" y="5274457"/>
            <a:ext cx="3706474" cy="78118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1800" dirty="0"/>
              <a:t>If you colour in stars, add that many stars to your bank</a:t>
            </a:r>
          </a:p>
        </p:txBody>
      </p:sp>
      <p:sp>
        <p:nvSpPr>
          <p:cNvPr id="9" name="Title 1">
            <a:extLst>
              <a:ext uri="{FF2B5EF4-FFF2-40B4-BE49-F238E27FC236}">
                <a16:creationId xmlns:a16="http://schemas.microsoft.com/office/drawing/2014/main" id="{7AFE5592-BBAE-359E-6D5C-E5222F0A3C92}"/>
              </a:ext>
            </a:extLst>
          </p:cNvPr>
          <p:cNvSpPr txBox="1">
            <a:spLocks/>
          </p:cNvSpPr>
          <p:nvPr/>
        </p:nvSpPr>
        <p:spPr>
          <a:xfrm>
            <a:off x="6266375" y="-52049"/>
            <a:ext cx="4988271" cy="22418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800" dirty="0">
                <a:latin typeface="Castellar" panose="020A0402060406010301" pitchFamily="18" charset="0"/>
              </a:rPr>
              <a:t>Gathering data and earning money</a:t>
            </a:r>
          </a:p>
        </p:txBody>
      </p:sp>
      <p:pic>
        <p:nvPicPr>
          <p:cNvPr id="410" name="Picture 409">
            <a:extLst>
              <a:ext uri="{FF2B5EF4-FFF2-40B4-BE49-F238E27FC236}">
                <a16:creationId xmlns:a16="http://schemas.microsoft.com/office/drawing/2014/main" id="{ED830B94-16FF-48CF-C51A-CF3CB4C74802}"/>
              </a:ext>
            </a:extLst>
          </p:cNvPr>
          <p:cNvPicPr>
            <a:picLocks noChangeAspect="1"/>
          </p:cNvPicPr>
          <p:nvPr/>
        </p:nvPicPr>
        <p:blipFill>
          <a:blip r:embed="rId3"/>
          <a:srcRect r="21111"/>
          <a:stretch/>
        </p:blipFill>
        <p:spPr>
          <a:xfrm>
            <a:off x="543323" y="44482"/>
            <a:ext cx="4775810" cy="6267231"/>
          </a:xfrm>
          <a:prstGeom prst="rect">
            <a:avLst/>
          </a:prstGeom>
        </p:spPr>
      </p:pic>
      <p:pic>
        <p:nvPicPr>
          <p:cNvPr id="438" name="Picture 437">
            <a:extLst>
              <a:ext uri="{FF2B5EF4-FFF2-40B4-BE49-F238E27FC236}">
                <a16:creationId xmlns:a16="http://schemas.microsoft.com/office/drawing/2014/main" id="{839B5DC7-2524-365F-9645-8235398D5845}"/>
              </a:ext>
            </a:extLst>
          </p:cNvPr>
          <p:cNvPicPr>
            <a:picLocks noChangeAspect="1"/>
          </p:cNvPicPr>
          <p:nvPr/>
        </p:nvPicPr>
        <p:blipFill>
          <a:blip r:embed="rId4"/>
          <a:stretch>
            <a:fillRect/>
          </a:stretch>
        </p:blipFill>
        <p:spPr>
          <a:xfrm>
            <a:off x="5775636" y="3192252"/>
            <a:ext cx="3436495" cy="1978910"/>
          </a:xfrm>
          <a:prstGeom prst="rect">
            <a:avLst/>
          </a:prstGeom>
        </p:spPr>
      </p:pic>
      <p:pic>
        <p:nvPicPr>
          <p:cNvPr id="439" name="Picture 438">
            <a:extLst>
              <a:ext uri="{FF2B5EF4-FFF2-40B4-BE49-F238E27FC236}">
                <a16:creationId xmlns:a16="http://schemas.microsoft.com/office/drawing/2014/main" id="{697B0E71-E41C-70D4-3266-99B5130E2409}"/>
              </a:ext>
            </a:extLst>
          </p:cNvPr>
          <p:cNvPicPr>
            <a:picLocks noChangeAspect="1"/>
          </p:cNvPicPr>
          <p:nvPr/>
        </p:nvPicPr>
        <p:blipFill>
          <a:blip r:embed="rId5"/>
          <a:srcRect b="72434"/>
          <a:stretch/>
        </p:blipFill>
        <p:spPr>
          <a:xfrm>
            <a:off x="9508395" y="3283586"/>
            <a:ext cx="2310594" cy="2508972"/>
          </a:xfrm>
          <a:prstGeom prst="rect">
            <a:avLst/>
          </a:prstGeom>
        </p:spPr>
      </p:pic>
      <p:sp>
        <p:nvSpPr>
          <p:cNvPr id="440" name="Title 1">
            <a:extLst>
              <a:ext uri="{FF2B5EF4-FFF2-40B4-BE49-F238E27FC236}">
                <a16:creationId xmlns:a16="http://schemas.microsoft.com/office/drawing/2014/main" id="{B7405819-9183-A5B7-BB6C-39CBF615BA0C}"/>
              </a:ext>
            </a:extLst>
          </p:cNvPr>
          <p:cNvSpPr txBox="1">
            <a:spLocks/>
          </p:cNvSpPr>
          <p:nvPr/>
        </p:nvSpPr>
        <p:spPr>
          <a:xfrm>
            <a:off x="10374907" y="3475073"/>
            <a:ext cx="1444082" cy="706634"/>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sz="2900" noProof="1"/>
              <a:t>Bank</a:t>
            </a:r>
            <a:endParaRPr lang="en-GB" sz="2400" noProof="1"/>
          </a:p>
        </p:txBody>
      </p:sp>
      <p:pic>
        <p:nvPicPr>
          <p:cNvPr id="442" name="Picture 441" descr="A blue dice with black dots&#10;&#10;AI-generated content may be incorrect.">
            <a:extLst>
              <a:ext uri="{FF2B5EF4-FFF2-40B4-BE49-F238E27FC236}">
                <a16:creationId xmlns:a16="http://schemas.microsoft.com/office/drawing/2014/main" id="{DF869B0A-75BE-687D-F58C-2E5A68676FA9}"/>
              </a:ext>
            </a:extLst>
          </p:cNvPr>
          <p:cNvPicPr>
            <a:picLocks noChangeAspect="1"/>
          </p:cNvPicPr>
          <p:nvPr/>
        </p:nvPicPr>
        <p:blipFill>
          <a:blip r:embed="rId6"/>
          <a:stretch>
            <a:fillRect/>
          </a:stretch>
        </p:blipFill>
        <p:spPr>
          <a:xfrm rot="20723799">
            <a:off x="3902531" y="975857"/>
            <a:ext cx="2131889" cy="2113155"/>
          </a:xfrm>
          <a:prstGeom prst="rect">
            <a:avLst/>
          </a:prstGeom>
        </p:spPr>
      </p:pic>
      <p:sp>
        <p:nvSpPr>
          <p:cNvPr id="443" name="Oval 442">
            <a:extLst>
              <a:ext uri="{FF2B5EF4-FFF2-40B4-BE49-F238E27FC236}">
                <a16:creationId xmlns:a16="http://schemas.microsoft.com/office/drawing/2014/main" id="{9049AC0A-E9FE-AEF5-6496-20A7F29AED2B}"/>
              </a:ext>
            </a:extLst>
          </p:cNvPr>
          <p:cNvSpPr/>
          <p:nvPr/>
        </p:nvSpPr>
        <p:spPr>
          <a:xfrm>
            <a:off x="719273" y="1724866"/>
            <a:ext cx="1752265" cy="448654"/>
          </a:xfrm>
          <a:custGeom>
            <a:avLst/>
            <a:gdLst>
              <a:gd name="connsiteX0" fmla="*/ 0 w 1752265"/>
              <a:gd name="connsiteY0" fmla="*/ 224327 h 448654"/>
              <a:gd name="connsiteX1" fmla="*/ 876133 w 1752265"/>
              <a:gd name="connsiteY1" fmla="*/ 0 h 448654"/>
              <a:gd name="connsiteX2" fmla="*/ 1752266 w 1752265"/>
              <a:gd name="connsiteY2" fmla="*/ 224327 h 448654"/>
              <a:gd name="connsiteX3" fmla="*/ 876133 w 1752265"/>
              <a:gd name="connsiteY3" fmla="*/ 448654 h 448654"/>
              <a:gd name="connsiteX4" fmla="*/ 0 w 1752265"/>
              <a:gd name="connsiteY4" fmla="*/ 224327 h 448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65" h="448654" extrusionOk="0">
                <a:moveTo>
                  <a:pt x="0" y="224327"/>
                </a:moveTo>
                <a:cubicBezTo>
                  <a:pt x="-3770" y="123251"/>
                  <a:pt x="392601" y="15166"/>
                  <a:pt x="876133" y="0"/>
                </a:cubicBezTo>
                <a:cubicBezTo>
                  <a:pt x="1372927" y="-6843"/>
                  <a:pt x="1773057" y="90272"/>
                  <a:pt x="1752266" y="224327"/>
                </a:cubicBezTo>
                <a:cubicBezTo>
                  <a:pt x="1808997" y="335448"/>
                  <a:pt x="1357725" y="500612"/>
                  <a:pt x="876133" y="448654"/>
                </a:cubicBezTo>
                <a:cubicBezTo>
                  <a:pt x="407545" y="472871"/>
                  <a:pt x="-6410" y="341599"/>
                  <a:pt x="0" y="22432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4" name="Oval 443">
            <a:extLst>
              <a:ext uri="{FF2B5EF4-FFF2-40B4-BE49-F238E27FC236}">
                <a16:creationId xmlns:a16="http://schemas.microsoft.com/office/drawing/2014/main" id="{D75E356D-40C2-4F4F-0760-55B4C2C75352}"/>
              </a:ext>
            </a:extLst>
          </p:cNvPr>
          <p:cNvSpPr/>
          <p:nvPr/>
        </p:nvSpPr>
        <p:spPr>
          <a:xfrm>
            <a:off x="7434387" y="3059170"/>
            <a:ext cx="1118599" cy="855674"/>
          </a:xfrm>
          <a:custGeom>
            <a:avLst/>
            <a:gdLst>
              <a:gd name="connsiteX0" fmla="*/ 0 w 1118599"/>
              <a:gd name="connsiteY0" fmla="*/ 427837 h 855674"/>
              <a:gd name="connsiteX1" fmla="*/ 559300 w 1118599"/>
              <a:gd name="connsiteY1" fmla="*/ 0 h 855674"/>
              <a:gd name="connsiteX2" fmla="*/ 1118600 w 1118599"/>
              <a:gd name="connsiteY2" fmla="*/ 427837 h 855674"/>
              <a:gd name="connsiteX3" fmla="*/ 559300 w 1118599"/>
              <a:gd name="connsiteY3" fmla="*/ 855674 h 855674"/>
              <a:gd name="connsiteX4" fmla="*/ 0 w 1118599"/>
              <a:gd name="connsiteY4" fmla="*/ 427837 h 855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8599" h="855674" extrusionOk="0">
                <a:moveTo>
                  <a:pt x="0" y="427837"/>
                </a:moveTo>
                <a:cubicBezTo>
                  <a:pt x="-12487" y="267118"/>
                  <a:pt x="251345" y="41543"/>
                  <a:pt x="559300" y="0"/>
                </a:cubicBezTo>
                <a:cubicBezTo>
                  <a:pt x="925144" y="-30166"/>
                  <a:pt x="1146461" y="177930"/>
                  <a:pt x="1118600" y="427837"/>
                </a:cubicBezTo>
                <a:cubicBezTo>
                  <a:pt x="1207804" y="644044"/>
                  <a:pt x="867170" y="878961"/>
                  <a:pt x="559300" y="855674"/>
                </a:cubicBezTo>
                <a:cubicBezTo>
                  <a:pt x="258246" y="868092"/>
                  <a:pt x="-30410" y="632723"/>
                  <a:pt x="0" y="42783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46" name="Straight Arrow Connector 445">
            <a:extLst>
              <a:ext uri="{FF2B5EF4-FFF2-40B4-BE49-F238E27FC236}">
                <a16:creationId xmlns:a16="http://schemas.microsoft.com/office/drawing/2014/main" id="{5226B4B4-2E59-27F0-D350-58FCB7522AB5}"/>
              </a:ext>
            </a:extLst>
          </p:cNvPr>
          <p:cNvCxnSpPr>
            <a:cxnSpLocks/>
          </p:cNvCxnSpPr>
          <p:nvPr/>
        </p:nvCxnSpPr>
        <p:spPr>
          <a:xfrm>
            <a:off x="8546835" y="3475073"/>
            <a:ext cx="2336181" cy="657357"/>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4651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62F66-2EA3-67B5-7C16-BFE5ABA0453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8794536-32C5-4477-CF0B-4531E506B669}"/>
              </a:ext>
            </a:extLst>
          </p:cNvPr>
          <p:cNvSpPr txBox="1">
            <a:spLocks/>
          </p:cNvSpPr>
          <p:nvPr/>
        </p:nvSpPr>
        <p:spPr>
          <a:xfrm>
            <a:off x="7479624" y="1568389"/>
            <a:ext cx="3732926" cy="13315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000" dirty="0"/>
              <a:t>If you roll a 5 in the next turn, fill in 5 more data points</a:t>
            </a:r>
          </a:p>
        </p:txBody>
      </p:sp>
      <p:sp>
        <p:nvSpPr>
          <p:cNvPr id="7" name="Title 1">
            <a:extLst>
              <a:ext uri="{FF2B5EF4-FFF2-40B4-BE49-F238E27FC236}">
                <a16:creationId xmlns:a16="http://schemas.microsoft.com/office/drawing/2014/main" id="{9032997F-24B0-B8E3-545D-254254EBCCA3}"/>
              </a:ext>
            </a:extLst>
          </p:cNvPr>
          <p:cNvSpPr txBox="1">
            <a:spLocks/>
          </p:cNvSpPr>
          <p:nvPr/>
        </p:nvSpPr>
        <p:spPr>
          <a:xfrm>
            <a:off x="7479624" y="3050212"/>
            <a:ext cx="2004681" cy="151234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1800" dirty="0"/>
              <a:t>If you colour in stars, add that many stars to your bank</a:t>
            </a:r>
          </a:p>
        </p:txBody>
      </p:sp>
      <p:sp>
        <p:nvSpPr>
          <p:cNvPr id="8" name="Title 1">
            <a:extLst>
              <a:ext uri="{FF2B5EF4-FFF2-40B4-BE49-F238E27FC236}">
                <a16:creationId xmlns:a16="http://schemas.microsoft.com/office/drawing/2014/main" id="{AE5FE24C-A5E7-176D-00E8-0934F38B5D71}"/>
              </a:ext>
            </a:extLst>
          </p:cNvPr>
          <p:cNvSpPr txBox="1">
            <a:spLocks/>
          </p:cNvSpPr>
          <p:nvPr/>
        </p:nvSpPr>
        <p:spPr>
          <a:xfrm>
            <a:off x="7431718" y="147011"/>
            <a:ext cx="4105173" cy="157694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50000"/>
              </a:lnSpc>
            </a:pPr>
            <a:r>
              <a:rPr lang="en-GB" sz="2800" dirty="0">
                <a:latin typeface="Castellar" panose="020A0402060406010301" pitchFamily="18" charset="0"/>
              </a:rPr>
              <a:t>Gathering data and earning money</a:t>
            </a:r>
          </a:p>
        </p:txBody>
      </p:sp>
      <p:pic>
        <p:nvPicPr>
          <p:cNvPr id="239" name="Picture 238">
            <a:extLst>
              <a:ext uri="{FF2B5EF4-FFF2-40B4-BE49-F238E27FC236}">
                <a16:creationId xmlns:a16="http://schemas.microsoft.com/office/drawing/2014/main" id="{A18CE6DA-70C6-7CCC-7A6B-844AED4DE276}"/>
              </a:ext>
            </a:extLst>
          </p:cNvPr>
          <p:cNvPicPr>
            <a:picLocks noChangeAspect="1"/>
          </p:cNvPicPr>
          <p:nvPr/>
        </p:nvPicPr>
        <p:blipFill>
          <a:blip r:embed="rId2"/>
          <a:srcRect b="49466"/>
          <a:stretch/>
        </p:blipFill>
        <p:spPr>
          <a:xfrm>
            <a:off x="470558" y="386090"/>
            <a:ext cx="5994976" cy="3997835"/>
          </a:xfrm>
          <a:prstGeom prst="rect">
            <a:avLst/>
          </a:prstGeom>
        </p:spPr>
      </p:pic>
      <p:pic>
        <p:nvPicPr>
          <p:cNvPr id="241" name="Picture 240" descr="A blue dice with black dots&#10;&#10;AI-generated content may be incorrect.">
            <a:extLst>
              <a:ext uri="{FF2B5EF4-FFF2-40B4-BE49-F238E27FC236}">
                <a16:creationId xmlns:a16="http://schemas.microsoft.com/office/drawing/2014/main" id="{B70D5F5D-B0C6-8C73-00BB-0F64C4A0C824}"/>
              </a:ext>
            </a:extLst>
          </p:cNvPr>
          <p:cNvPicPr>
            <a:picLocks noChangeAspect="1"/>
          </p:cNvPicPr>
          <p:nvPr/>
        </p:nvPicPr>
        <p:blipFill>
          <a:blip r:embed="rId3"/>
          <a:stretch>
            <a:fillRect/>
          </a:stretch>
        </p:blipFill>
        <p:spPr>
          <a:xfrm rot="674498">
            <a:off x="4696145" y="2924157"/>
            <a:ext cx="2136735" cy="2125489"/>
          </a:xfrm>
          <a:prstGeom prst="rect">
            <a:avLst/>
          </a:prstGeom>
        </p:spPr>
      </p:pic>
      <p:pic>
        <p:nvPicPr>
          <p:cNvPr id="243" name="Picture 242">
            <a:extLst>
              <a:ext uri="{FF2B5EF4-FFF2-40B4-BE49-F238E27FC236}">
                <a16:creationId xmlns:a16="http://schemas.microsoft.com/office/drawing/2014/main" id="{81A7B515-76CF-1FC7-CDF7-2B71484EAD22}"/>
              </a:ext>
            </a:extLst>
          </p:cNvPr>
          <p:cNvPicPr>
            <a:picLocks noChangeAspect="1"/>
          </p:cNvPicPr>
          <p:nvPr/>
        </p:nvPicPr>
        <p:blipFill>
          <a:blip r:embed="rId4"/>
          <a:srcRect b="59041"/>
          <a:stretch/>
        </p:blipFill>
        <p:spPr>
          <a:xfrm>
            <a:off x="9640229" y="3055852"/>
            <a:ext cx="2004681" cy="3099620"/>
          </a:xfrm>
          <a:prstGeom prst="rect">
            <a:avLst/>
          </a:prstGeom>
        </p:spPr>
      </p:pic>
      <p:pic>
        <p:nvPicPr>
          <p:cNvPr id="242" name="Picture 241">
            <a:extLst>
              <a:ext uri="{FF2B5EF4-FFF2-40B4-BE49-F238E27FC236}">
                <a16:creationId xmlns:a16="http://schemas.microsoft.com/office/drawing/2014/main" id="{F14C9D74-228E-2030-D36D-C08A3E658B89}"/>
              </a:ext>
            </a:extLst>
          </p:cNvPr>
          <p:cNvPicPr>
            <a:picLocks noChangeAspect="1"/>
          </p:cNvPicPr>
          <p:nvPr/>
        </p:nvPicPr>
        <p:blipFill>
          <a:blip r:embed="rId5"/>
          <a:stretch>
            <a:fillRect/>
          </a:stretch>
        </p:blipFill>
        <p:spPr>
          <a:xfrm>
            <a:off x="7773306" y="4782740"/>
            <a:ext cx="2763549" cy="1591393"/>
          </a:xfrm>
          <a:prstGeom prst="rect">
            <a:avLst/>
          </a:prstGeom>
        </p:spPr>
      </p:pic>
    </p:spTree>
    <p:extLst>
      <p:ext uri="{BB962C8B-B14F-4D97-AF65-F5344CB8AC3E}">
        <p14:creationId xmlns:p14="http://schemas.microsoft.com/office/powerpoint/2010/main" val="2169248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B58EB-0B8C-FFD0-1ECC-CBC4C4868D2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1E703A3-159D-4777-CDDB-380CE67876D8}"/>
              </a:ext>
            </a:extLst>
          </p:cNvPr>
          <p:cNvSpPr txBox="1">
            <a:spLocks/>
          </p:cNvSpPr>
          <p:nvPr/>
        </p:nvSpPr>
        <p:spPr>
          <a:xfrm>
            <a:off x="1083080" y="974850"/>
            <a:ext cx="4333072" cy="7484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Rolling a six</a:t>
            </a:r>
          </a:p>
        </p:txBody>
      </p:sp>
      <p:sp>
        <p:nvSpPr>
          <p:cNvPr id="5" name="Title 1">
            <a:extLst>
              <a:ext uri="{FF2B5EF4-FFF2-40B4-BE49-F238E27FC236}">
                <a16:creationId xmlns:a16="http://schemas.microsoft.com/office/drawing/2014/main" id="{0C077852-78F0-534C-B684-18C9AC03B1D4}"/>
              </a:ext>
            </a:extLst>
          </p:cNvPr>
          <p:cNvSpPr txBox="1">
            <a:spLocks/>
          </p:cNvSpPr>
          <p:nvPr/>
        </p:nvSpPr>
        <p:spPr>
          <a:xfrm>
            <a:off x="1526629" y="1730404"/>
            <a:ext cx="3317232" cy="13551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If you roll a six, you </a:t>
            </a:r>
            <a:r>
              <a:rPr lang="en-GB" sz="2400" b="1" dirty="0"/>
              <a:t>don’t get data</a:t>
            </a:r>
            <a:r>
              <a:rPr lang="en-GB" sz="2400" dirty="0"/>
              <a:t>.</a:t>
            </a:r>
          </a:p>
        </p:txBody>
      </p:sp>
      <p:sp>
        <p:nvSpPr>
          <p:cNvPr id="6" name="Title 1">
            <a:extLst>
              <a:ext uri="{FF2B5EF4-FFF2-40B4-BE49-F238E27FC236}">
                <a16:creationId xmlns:a16="http://schemas.microsoft.com/office/drawing/2014/main" id="{2143F35D-1D0D-8757-299B-B6D275BDABAF}"/>
              </a:ext>
            </a:extLst>
          </p:cNvPr>
          <p:cNvSpPr txBox="1">
            <a:spLocks/>
          </p:cNvSpPr>
          <p:nvPr/>
        </p:nvSpPr>
        <p:spPr>
          <a:xfrm>
            <a:off x="1018709" y="3041663"/>
            <a:ext cx="4333072" cy="1355181"/>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Roll that dice again and check the </a:t>
            </a:r>
            <a:r>
              <a:rPr lang="en-GB" sz="2400" b="1" dirty="0"/>
              <a:t>Poseidon’s Choice </a:t>
            </a:r>
            <a:r>
              <a:rPr lang="en-GB" sz="2400" dirty="0"/>
              <a:t>table to find out what happens!</a:t>
            </a:r>
          </a:p>
        </p:txBody>
      </p:sp>
      <p:sp>
        <p:nvSpPr>
          <p:cNvPr id="3" name="Title 1">
            <a:extLst>
              <a:ext uri="{FF2B5EF4-FFF2-40B4-BE49-F238E27FC236}">
                <a16:creationId xmlns:a16="http://schemas.microsoft.com/office/drawing/2014/main" id="{37B0FA1B-9141-5051-57D9-4691ED29FC49}"/>
              </a:ext>
            </a:extLst>
          </p:cNvPr>
          <p:cNvSpPr txBox="1">
            <a:spLocks/>
          </p:cNvSpPr>
          <p:nvPr/>
        </p:nvSpPr>
        <p:spPr>
          <a:xfrm>
            <a:off x="1018709" y="4577057"/>
            <a:ext cx="4333072" cy="13551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1600" dirty="0"/>
              <a:t>If you run out of money (or water or power) just do what you can. For example, if you need to pay 2 coins but you only have one, just pay one coin.</a:t>
            </a:r>
          </a:p>
        </p:txBody>
      </p:sp>
      <p:pic>
        <p:nvPicPr>
          <p:cNvPr id="47" name="Picture 46">
            <a:extLst>
              <a:ext uri="{FF2B5EF4-FFF2-40B4-BE49-F238E27FC236}">
                <a16:creationId xmlns:a16="http://schemas.microsoft.com/office/drawing/2014/main" id="{97A5CF24-EF5E-41CB-981B-6C60750F7477}"/>
              </a:ext>
            </a:extLst>
          </p:cNvPr>
          <p:cNvPicPr/>
          <p:nvPr/>
        </p:nvPicPr>
        <p:blipFill rotWithShape="1">
          <a:blip r:embed="rId3">
            <a:extLst>
              <a:ext uri="{28A0092B-C50C-407E-A947-70E740481C1C}">
                <a14:useLocalDpi xmlns:a14="http://schemas.microsoft.com/office/drawing/2010/main" val="0"/>
              </a:ext>
            </a:extLst>
          </a:blip>
          <a:srcRect l="30384" t="12017" r="26473" b="34850"/>
          <a:stretch/>
        </p:blipFill>
        <p:spPr bwMode="auto">
          <a:xfrm>
            <a:off x="7348141" y="202043"/>
            <a:ext cx="3199260" cy="586452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0759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B585C-C583-059F-5A2B-9D0439DC74C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2A6230B-C64B-7D5B-736E-8AE55089B1BB}"/>
              </a:ext>
            </a:extLst>
          </p:cNvPr>
          <p:cNvSpPr txBox="1">
            <a:spLocks/>
          </p:cNvSpPr>
          <p:nvPr/>
        </p:nvSpPr>
        <p:spPr>
          <a:xfrm>
            <a:off x="685514" y="989361"/>
            <a:ext cx="4134015" cy="7484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Rolling a six</a:t>
            </a:r>
          </a:p>
        </p:txBody>
      </p:sp>
      <p:sp>
        <p:nvSpPr>
          <p:cNvPr id="6" name="Title 1">
            <a:extLst>
              <a:ext uri="{FF2B5EF4-FFF2-40B4-BE49-F238E27FC236}">
                <a16:creationId xmlns:a16="http://schemas.microsoft.com/office/drawing/2014/main" id="{C9DA6595-4182-C0B6-84FB-327AD8050102}"/>
              </a:ext>
            </a:extLst>
          </p:cNvPr>
          <p:cNvSpPr txBox="1">
            <a:spLocks/>
          </p:cNvSpPr>
          <p:nvPr/>
        </p:nvSpPr>
        <p:spPr>
          <a:xfrm>
            <a:off x="853476" y="2050598"/>
            <a:ext cx="3670686" cy="18416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Once you buy your first </a:t>
            </a:r>
            <a:br>
              <a:rPr lang="en-GB" sz="2400" dirty="0"/>
            </a:br>
            <a:r>
              <a:rPr lang="en-GB" sz="2400" dirty="0"/>
              <a:t>Gen. 2 server, use the </a:t>
            </a:r>
            <a:br>
              <a:rPr lang="en-GB" sz="2400" dirty="0"/>
            </a:br>
            <a:r>
              <a:rPr lang="en-GB" sz="2400" dirty="0"/>
              <a:t>Gen 2 and 3 table if you roll a six.</a:t>
            </a:r>
          </a:p>
        </p:txBody>
      </p:sp>
      <p:sp>
        <p:nvSpPr>
          <p:cNvPr id="7" name="Title 1">
            <a:extLst>
              <a:ext uri="{FF2B5EF4-FFF2-40B4-BE49-F238E27FC236}">
                <a16:creationId xmlns:a16="http://schemas.microsoft.com/office/drawing/2014/main" id="{3A95E6B9-B09B-942B-B9DA-6AB16BDBF529}"/>
              </a:ext>
            </a:extLst>
          </p:cNvPr>
          <p:cNvSpPr txBox="1">
            <a:spLocks/>
          </p:cNvSpPr>
          <p:nvPr/>
        </p:nvSpPr>
        <p:spPr>
          <a:xfrm>
            <a:off x="778656" y="4282905"/>
            <a:ext cx="3820326" cy="9726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Some things are worse, but some are better!</a:t>
            </a:r>
          </a:p>
        </p:txBody>
      </p:sp>
      <p:pic>
        <p:nvPicPr>
          <p:cNvPr id="125" name="Picture 124">
            <a:extLst>
              <a:ext uri="{FF2B5EF4-FFF2-40B4-BE49-F238E27FC236}">
                <a16:creationId xmlns:a16="http://schemas.microsoft.com/office/drawing/2014/main" id="{0261F0DD-6FBA-4E09-BC6F-A935F5481CDE}"/>
              </a:ext>
            </a:extLst>
          </p:cNvPr>
          <p:cNvPicPr/>
          <p:nvPr/>
        </p:nvPicPr>
        <p:blipFill rotWithShape="1">
          <a:blip r:embed="rId3">
            <a:extLst>
              <a:ext uri="{28A0092B-C50C-407E-A947-70E740481C1C}">
                <a14:useLocalDpi xmlns:a14="http://schemas.microsoft.com/office/drawing/2010/main" val="0"/>
              </a:ext>
            </a:extLst>
          </a:blip>
          <a:srcRect l="30384" t="12017" r="26473" b="34850"/>
          <a:stretch/>
        </p:blipFill>
        <p:spPr bwMode="auto">
          <a:xfrm>
            <a:off x="5713875" y="107449"/>
            <a:ext cx="3199260" cy="5864528"/>
          </a:xfrm>
          <a:prstGeom prst="rect">
            <a:avLst/>
          </a:prstGeom>
          <a:ln>
            <a:noFill/>
          </a:ln>
          <a:extLst>
            <a:ext uri="{53640926-AAD7-44D8-BBD7-CCE9431645EC}">
              <a14:shadowObscured xmlns:a14="http://schemas.microsoft.com/office/drawing/2010/main"/>
            </a:ext>
          </a:extLst>
        </p:spPr>
      </p:pic>
      <p:pic>
        <p:nvPicPr>
          <p:cNvPr id="124" name="Picture 123">
            <a:extLst>
              <a:ext uri="{FF2B5EF4-FFF2-40B4-BE49-F238E27FC236}">
                <a16:creationId xmlns:a16="http://schemas.microsoft.com/office/drawing/2014/main" id="{5AF4550E-C4FC-4433-8DD9-6477B252004D}"/>
              </a:ext>
            </a:extLst>
          </p:cNvPr>
          <p:cNvPicPr/>
          <p:nvPr/>
        </p:nvPicPr>
        <p:blipFill rotWithShape="1">
          <a:blip r:embed="rId3">
            <a:extLst>
              <a:ext uri="{28A0092B-C50C-407E-A947-70E740481C1C}">
                <a14:useLocalDpi xmlns:a14="http://schemas.microsoft.com/office/drawing/2010/main" val="0"/>
              </a:ext>
            </a:extLst>
          </a:blip>
          <a:srcRect l="30383" t="65094" r="26430" b="6417"/>
          <a:stretch/>
        </p:blipFill>
        <p:spPr bwMode="auto">
          <a:xfrm>
            <a:off x="7313505" y="2039274"/>
            <a:ext cx="3455350" cy="347416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190614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05BA-49CC-06A6-39F6-94A1106D53A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F2B8425-0D1B-F777-7506-D708FB5F8072}"/>
              </a:ext>
            </a:extLst>
          </p:cNvPr>
          <p:cNvSpPr txBox="1">
            <a:spLocks/>
          </p:cNvSpPr>
          <p:nvPr/>
        </p:nvSpPr>
        <p:spPr>
          <a:xfrm>
            <a:off x="2263478" y="1165828"/>
            <a:ext cx="3101411" cy="748428"/>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 item(s)</a:t>
            </a:r>
          </a:p>
        </p:txBody>
      </p:sp>
      <p:sp>
        <p:nvSpPr>
          <p:cNvPr id="11" name="Title 1">
            <a:extLst>
              <a:ext uri="{FF2B5EF4-FFF2-40B4-BE49-F238E27FC236}">
                <a16:creationId xmlns:a16="http://schemas.microsoft.com/office/drawing/2014/main" id="{274B6A4C-A966-893B-B9E3-9ADA6681B23C}"/>
              </a:ext>
            </a:extLst>
          </p:cNvPr>
          <p:cNvSpPr txBox="1">
            <a:spLocks/>
          </p:cNvSpPr>
          <p:nvPr/>
        </p:nvSpPr>
        <p:spPr>
          <a:xfrm>
            <a:off x="1844602" y="2024237"/>
            <a:ext cx="3903852" cy="28095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won’t have enough money on your first turn to buy anything yet.</a:t>
            </a:r>
          </a:p>
          <a:p>
            <a:pPr algn="ctr">
              <a:lnSpc>
                <a:spcPct val="100000"/>
              </a:lnSpc>
            </a:pPr>
            <a:endParaRPr lang="en-GB" sz="2400" dirty="0"/>
          </a:p>
          <a:p>
            <a:pPr algn="ctr">
              <a:lnSpc>
                <a:spcPct val="100000"/>
              </a:lnSpc>
            </a:pPr>
            <a:r>
              <a:rPr lang="en-GB" sz="2400" dirty="0"/>
              <a:t>Keep saving!</a:t>
            </a:r>
          </a:p>
        </p:txBody>
      </p:sp>
      <p:pic>
        <p:nvPicPr>
          <p:cNvPr id="14" name="Picture 13">
            <a:extLst>
              <a:ext uri="{FF2B5EF4-FFF2-40B4-BE49-F238E27FC236}">
                <a16:creationId xmlns:a16="http://schemas.microsoft.com/office/drawing/2014/main" id="{A821B10E-21E4-49A5-8E39-C6EF3C33A12C}"/>
              </a:ext>
            </a:extLst>
          </p:cNvPr>
          <p:cNvPicPr>
            <a:picLocks noChangeAspect="1"/>
          </p:cNvPicPr>
          <p:nvPr/>
        </p:nvPicPr>
        <p:blipFill rotWithShape="1">
          <a:blip r:embed="rId3">
            <a:extLst>
              <a:ext uri="{28A0092B-C50C-407E-A947-70E740481C1C}">
                <a14:useLocalDpi xmlns:a14="http://schemas.microsoft.com/office/drawing/2010/main" val="0"/>
              </a:ext>
            </a:extLst>
          </a:blip>
          <a:srcRect l="61659" t="12986" r="18899" b="47890"/>
          <a:stretch/>
        </p:blipFill>
        <p:spPr bwMode="auto">
          <a:xfrm>
            <a:off x="6280982" y="191414"/>
            <a:ext cx="4343099" cy="4752651"/>
          </a:xfrm>
          <a:prstGeom prst="rect">
            <a:avLst/>
          </a:prstGeom>
          <a:ln>
            <a:noFill/>
          </a:ln>
          <a:extLst>
            <a:ext uri="{53640926-AAD7-44D8-BBD7-CCE9431645EC}">
              <a14:shadowObscured xmlns:a14="http://schemas.microsoft.com/office/drawing/2010/main"/>
            </a:ext>
          </a:extLst>
        </p:spPr>
      </p:pic>
      <p:sp>
        <p:nvSpPr>
          <p:cNvPr id="16" name="Oval 15">
            <a:extLst>
              <a:ext uri="{FF2B5EF4-FFF2-40B4-BE49-F238E27FC236}">
                <a16:creationId xmlns:a16="http://schemas.microsoft.com/office/drawing/2014/main" id="{BB0A81F1-F32C-4C8A-A344-E5FDEEA987F2}"/>
              </a:ext>
            </a:extLst>
          </p:cNvPr>
          <p:cNvSpPr/>
          <p:nvPr/>
        </p:nvSpPr>
        <p:spPr>
          <a:xfrm>
            <a:off x="6226175" y="1758611"/>
            <a:ext cx="2842149" cy="1817008"/>
          </a:xfrm>
          <a:custGeom>
            <a:avLst/>
            <a:gdLst>
              <a:gd name="connsiteX0" fmla="*/ 0 w 2842149"/>
              <a:gd name="connsiteY0" fmla="*/ 908504 h 1817008"/>
              <a:gd name="connsiteX1" fmla="*/ 1421075 w 2842149"/>
              <a:gd name="connsiteY1" fmla="*/ 0 h 1817008"/>
              <a:gd name="connsiteX2" fmla="*/ 2842150 w 2842149"/>
              <a:gd name="connsiteY2" fmla="*/ 908504 h 1817008"/>
              <a:gd name="connsiteX3" fmla="*/ 1421075 w 2842149"/>
              <a:gd name="connsiteY3" fmla="*/ 1817008 h 1817008"/>
              <a:gd name="connsiteX4" fmla="*/ 0 w 2842149"/>
              <a:gd name="connsiteY4" fmla="*/ 908504 h 181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49" h="1817008" extrusionOk="0">
                <a:moveTo>
                  <a:pt x="0" y="908504"/>
                </a:moveTo>
                <a:cubicBezTo>
                  <a:pt x="-15220" y="498856"/>
                  <a:pt x="640426" y="185459"/>
                  <a:pt x="1421075" y="0"/>
                </a:cubicBezTo>
                <a:cubicBezTo>
                  <a:pt x="2277050" y="-37679"/>
                  <a:pt x="2857261" y="399365"/>
                  <a:pt x="2842150" y="908504"/>
                </a:cubicBezTo>
                <a:cubicBezTo>
                  <a:pt x="2957681" y="1384249"/>
                  <a:pt x="2204758" y="1843284"/>
                  <a:pt x="1421075" y="1817008"/>
                </a:cubicBezTo>
                <a:cubicBezTo>
                  <a:pt x="679643" y="1885770"/>
                  <a:pt x="-65472" y="1342648"/>
                  <a:pt x="0" y="90850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40461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084D-B1F2-8457-1D67-244DF660E38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CCFC297-1BA7-76A8-BE3D-5CCAF8BD659A}"/>
              </a:ext>
            </a:extLst>
          </p:cNvPr>
          <p:cNvSpPr txBox="1">
            <a:spLocks/>
          </p:cNvSpPr>
          <p:nvPr/>
        </p:nvSpPr>
        <p:spPr>
          <a:xfrm>
            <a:off x="1553732" y="1314138"/>
            <a:ext cx="4113108" cy="748428"/>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Resolve water</a:t>
            </a:r>
          </a:p>
        </p:txBody>
      </p:sp>
      <p:sp>
        <p:nvSpPr>
          <p:cNvPr id="11" name="Title 1">
            <a:extLst>
              <a:ext uri="{FF2B5EF4-FFF2-40B4-BE49-F238E27FC236}">
                <a16:creationId xmlns:a16="http://schemas.microsoft.com/office/drawing/2014/main" id="{73AA28C3-4D57-8F8D-3CBE-E80246D4F7EB}"/>
              </a:ext>
            </a:extLst>
          </p:cNvPr>
          <p:cNvSpPr txBox="1">
            <a:spLocks/>
          </p:cNvSpPr>
          <p:nvPr/>
        </p:nvSpPr>
        <p:spPr>
          <a:xfrm>
            <a:off x="1047883" y="2298197"/>
            <a:ext cx="5124806" cy="16627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We need to check how much water we’ve used to cool our servers</a:t>
            </a:r>
          </a:p>
        </p:txBody>
      </p:sp>
      <p:pic>
        <p:nvPicPr>
          <p:cNvPr id="12" name="Picture 11">
            <a:extLst>
              <a:ext uri="{FF2B5EF4-FFF2-40B4-BE49-F238E27FC236}">
                <a16:creationId xmlns:a16="http://schemas.microsoft.com/office/drawing/2014/main" id="{2875000F-DE31-49EB-9446-14B75B11EB8D}"/>
              </a:ext>
            </a:extLst>
          </p:cNvPr>
          <p:cNvPicPr>
            <a:picLocks noChangeAspect="1"/>
          </p:cNvPicPr>
          <p:nvPr/>
        </p:nvPicPr>
        <p:blipFill rotWithShape="1">
          <a:blip r:embed="rId3">
            <a:extLst>
              <a:ext uri="{28A0092B-C50C-407E-A947-70E740481C1C}">
                <a14:useLocalDpi xmlns:a14="http://schemas.microsoft.com/office/drawing/2010/main" val="0"/>
              </a:ext>
            </a:extLst>
          </a:blip>
          <a:srcRect l="61744" t="12884" r="18087" b="48419"/>
          <a:stretch/>
        </p:blipFill>
        <p:spPr bwMode="auto">
          <a:xfrm>
            <a:off x="6925188" y="412133"/>
            <a:ext cx="4425681" cy="4617700"/>
          </a:xfrm>
          <a:prstGeom prst="rect">
            <a:avLst/>
          </a:prstGeom>
          <a:ln>
            <a:noFill/>
          </a:ln>
          <a:extLst>
            <a:ext uri="{53640926-AAD7-44D8-BBD7-CCE9431645EC}">
              <a14:shadowObscured xmlns:a14="http://schemas.microsoft.com/office/drawing/2010/main"/>
            </a:ext>
          </a:extLst>
        </p:spPr>
      </p:pic>
      <p:sp>
        <p:nvSpPr>
          <p:cNvPr id="13" name="Oval 12">
            <a:extLst>
              <a:ext uri="{FF2B5EF4-FFF2-40B4-BE49-F238E27FC236}">
                <a16:creationId xmlns:a16="http://schemas.microsoft.com/office/drawing/2014/main" id="{D907F268-B70E-45E9-9D5B-F4BF1467299A}"/>
              </a:ext>
            </a:extLst>
          </p:cNvPr>
          <p:cNvSpPr/>
          <p:nvPr/>
        </p:nvSpPr>
        <p:spPr>
          <a:xfrm>
            <a:off x="6925188" y="3429000"/>
            <a:ext cx="2502591" cy="1458310"/>
          </a:xfrm>
          <a:custGeom>
            <a:avLst/>
            <a:gdLst>
              <a:gd name="connsiteX0" fmla="*/ 0 w 2502591"/>
              <a:gd name="connsiteY0" fmla="*/ 729155 h 1458310"/>
              <a:gd name="connsiteX1" fmla="*/ 1251296 w 2502591"/>
              <a:gd name="connsiteY1" fmla="*/ 0 h 1458310"/>
              <a:gd name="connsiteX2" fmla="*/ 2502592 w 2502591"/>
              <a:gd name="connsiteY2" fmla="*/ 729155 h 1458310"/>
              <a:gd name="connsiteX3" fmla="*/ 1251296 w 2502591"/>
              <a:gd name="connsiteY3" fmla="*/ 1458310 h 1458310"/>
              <a:gd name="connsiteX4" fmla="*/ 0 w 2502591"/>
              <a:gd name="connsiteY4" fmla="*/ 729155 h 1458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591" h="1458310" extrusionOk="0">
                <a:moveTo>
                  <a:pt x="0" y="729155"/>
                </a:moveTo>
                <a:cubicBezTo>
                  <a:pt x="-7034" y="369024"/>
                  <a:pt x="564149" y="173806"/>
                  <a:pt x="1251296" y="0"/>
                </a:cubicBezTo>
                <a:cubicBezTo>
                  <a:pt x="2013150" y="-37492"/>
                  <a:pt x="2598092" y="279772"/>
                  <a:pt x="2502592" y="729155"/>
                </a:cubicBezTo>
                <a:cubicBezTo>
                  <a:pt x="2659237" y="1096592"/>
                  <a:pt x="1937576" y="1567366"/>
                  <a:pt x="1251296" y="1458310"/>
                </a:cubicBezTo>
                <a:cubicBezTo>
                  <a:pt x="596022" y="1515021"/>
                  <a:pt x="-7219" y="1124401"/>
                  <a:pt x="0" y="7291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043855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F8A03-D39D-A756-796B-FD56894C9A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B2724EF-33DE-807C-DFA5-2371F6C67D62}"/>
              </a:ext>
            </a:extLst>
          </p:cNvPr>
          <p:cNvPicPr>
            <a:picLocks noChangeAspect="1"/>
          </p:cNvPicPr>
          <p:nvPr/>
        </p:nvPicPr>
        <p:blipFill>
          <a:blip r:embed="rId3"/>
          <a:stretch>
            <a:fillRect/>
          </a:stretch>
        </p:blipFill>
        <p:spPr>
          <a:xfrm rot="5400000">
            <a:off x="7596561" y="2229242"/>
            <a:ext cx="6272613" cy="2070503"/>
          </a:xfrm>
          <a:prstGeom prst="rect">
            <a:avLst/>
          </a:prstGeom>
        </p:spPr>
      </p:pic>
      <p:sp>
        <p:nvSpPr>
          <p:cNvPr id="8" name="Title 1">
            <a:extLst>
              <a:ext uri="{FF2B5EF4-FFF2-40B4-BE49-F238E27FC236}">
                <a16:creationId xmlns:a16="http://schemas.microsoft.com/office/drawing/2014/main" id="{B24A0D62-6D4C-A405-2AA3-7EB067B7B27E}"/>
              </a:ext>
            </a:extLst>
          </p:cNvPr>
          <p:cNvSpPr txBox="1">
            <a:spLocks/>
          </p:cNvSpPr>
          <p:nvPr/>
        </p:nvSpPr>
        <p:spPr>
          <a:xfrm>
            <a:off x="1558834" y="1306214"/>
            <a:ext cx="4091733" cy="748428"/>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Resolve water</a:t>
            </a:r>
          </a:p>
        </p:txBody>
      </p:sp>
      <p:sp>
        <p:nvSpPr>
          <p:cNvPr id="9" name="Title 1">
            <a:extLst>
              <a:ext uri="{FF2B5EF4-FFF2-40B4-BE49-F238E27FC236}">
                <a16:creationId xmlns:a16="http://schemas.microsoft.com/office/drawing/2014/main" id="{2F6A9242-32E5-696F-ABD8-BD9DCEFB15B3}"/>
              </a:ext>
            </a:extLst>
          </p:cNvPr>
          <p:cNvSpPr txBox="1">
            <a:spLocks/>
          </p:cNvSpPr>
          <p:nvPr/>
        </p:nvSpPr>
        <p:spPr>
          <a:xfrm>
            <a:off x="1530721" y="2054642"/>
            <a:ext cx="4147960" cy="23336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Count up how much water every player needs</a:t>
            </a:r>
          </a:p>
          <a:p>
            <a:pPr algn="ctr">
              <a:lnSpc>
                <a:spcPct val="100000"/>
              </a:lnSpc>
            </a:pPr>
            <a:endParaRPr lang="en-GB" sz="2400" dirty="0"/>
          </a:p>
          <a:p>
            <a:pPr algn="ctr">
              <a:lnSpc>
                <a:spcPct val="100000"/>
              </a:lnSpc>
            </a:pPr>
            <a:r>
              <a:rPr lang="en-GB" sz="2400" dirty="0"/>
              <a:t>Move the water level down that many drops</a:t>
            </a:r>
          </a:p>
        </p:txBody>
      </p:sp>
      <p:sp>
        <p:nvSpPr>
          <p:cNvPr id="10" name="Title 1">
            <a:extLst>
              <a:ext uri="{FF2B5EF4-FFF2-40B4-BE49-F238E27FC236}">
                <a16:creationId xmlns:a16="http://schemas.microsoft.com/office/drawing/2014/main" id="{4AD59E20-FAD6-B26E-F56A-EF26AB7C63AF}"/>
              </a:ext>
            </a:extLst>
          </p:cNvPr>
          <p:cNvSpPr txBox="1">
            <a:spLocks/>
          </p:cNvSpPr>
          <p:nvPr/>
        </p:nvSpPr>
        <p:spPr>
          <a:xfrm>
            <a:off x="1985882" y="4666004"/>
            <a:ext cx="3237638" cy="11280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(This will be 8 for four players at the start of the game)</a:t>
            </a:r>
          </a:p>
        </p:txBody>
      </p:sp>
      <p:sp>
        <p:nvSpPr>
          <p:cNvPr id="12" name="Oval 11">
            <a:extLst>
              <a:ext uri="{FF2B5EF4-FFF2-40B4-BE49-F238E27FC236}">
                <a16:creationId xmlns:a16="http://schemas.microsoft.com/office/drawing/2014/main" id="{E019AABA-7C1C-D873-1308-4FA2B53F6D4A}"/>
              </a:ext>
            </a:extLst>
          </p:cNvPr>
          <p:cNvSpPr/>
          <p:nvPr/>
        </p:nvSpPr>
        <p:spPr>
          <a:xfrm>
            <a:off x="9588002" y="1469876"/>
            <a:ext cx="1752265" cy="448654"/>
          </a:xfrm>
          <a:custGeom>
            <a:avLst/>
            <a:gdLst>
              <a:gd name="connsiteX0" fmla="*/ 0 w 1752265"/>
              <a:gd name="connsiteY0" fmla="*/ 224327 h 448654"/>
              <a:gd name="connsiteX1" fmla="*/ 876133 w 1752265"/>
              <a:gd name="connsiteY1" fmla="*/ 0 h 448654"/>
              <a:gd name="connsiteX2" fmla="*/ 1752266 w 1752265"/>
              <a:gd name="connsiteY2" fmla="*/ 224327 h 448654"/>
              <a:gd name="connsiteX3" fmla="*/ 876133 w 1752265"/>
              <a:gd name="connsiteY3" fmla="*/ 448654 h 448654"/>
              <a:gd name="connsiteX4" fmla="*/ 0 w 1752265"/>
              <a:gd name="connsiteY4" fmla="*/ 224327 h 448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65" h="448654" extrusionOk="0">
                <a:moveTo>
                  <a:pt x="0" y="224327"/>
                </a:moveTo>
                <a:cubicBezTo>
                  <a:pt x="-3770" y="123251"/>
                  <a:pt x="392601" y="15166"/>
                  <a:pt x="876133" y="0"/>
                </a:cubicBezTo>
                <a:cubicBezTo>
                  <a:pt x="1372927" y="-6843"/>
                  <a:pt x="1773057" y="90272"/>
                  <a:pt x="1752266" y="224327"/>
                </a:cubicBezTo>
                <a:cubicBezTo>
                  <a:pt x="1808997" y="335448"/>
                  <a:pt x="1357725" y="500612"/>
                  <a:pt x="876133" y="448654"/>
                </a:cubicBezTo>
                <a:cubicBezTo>
                  <a:pt x="407545" y="472871"/>
                  <a:pt x="-6410" y="341599"/>
                  <a:pt x="0" y="22432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73006AEA-CBD3-E422-68A7-ED7F90344A76}"/>
              </a:ext>
            </a:extLst>
          </p:cNvPr>
          <p:cNvCxnSpPr>
            <a:cxnSpLocks/>
          </p:cNvCxnSpPr>
          <p:nvPr/>
        </p:nvCxnSpPr>
        <p:spPr>
          <a:xfrm>
            <a:off x="9532454" y="1034469"/>
            <a:ext cx="0" cy="435407"/>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8000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7A1C4-5471-ADA5-4167-1F1C31D15CD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8F7747E-5523-DA36-C7AA-3ADCBEA154FC}"/>
              </a:ext>
            </a:extLst>
          </p:cNvPr>
          <p:cNvSpPr txBox="1">
            <a:spLocks/>
          </p:cNvSpPr>
          <p:nvPr/>
        </p:nvSpPr>
        <p:spPr>
          <a:xfrm>
            <a:off x="1728072" y="423949"/>
            <a:ext cx="6779168" cy="1005796"/>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Roll for rainfall</a:t>
            </a:r>
          </a:p>
        </p:txBody>
      </p:sp>
      <p:sp>
        <p:nvSpPr>
          <p:cNvPr id="9" name="Title 1">
            <a:extLst>
              <a:ext uri="{FF2B5EF4-FFF2-40B4-BE49-F238E27FC236}">
                <a16:creationId xmlns:a16="http://schemas.microsoft.com/office/drawing/2014/main" id="{5292BB92-A4D7-3935-772A-88E131DAE36B}"/>
              </a:ext>
            </a:extLst>
          </p:cNvPr>
          <p:cNvSpPr txBox="1">
            <a:spLocks/>
          </p:cNvSpPr>
          <p:nvPr/>
        </p:nvSpPr>
        <p:spPr>
          <a:xfrm>
            <a:off x="741914" y="1618030"/>
            <a:ext cx="4375742" cy="16469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One player should roll two ‘water dice’ to find out how much rain has fallen on the island this round.</a:t>
            </a:r>
          </a:p>
        </p:txBody>
      </p:sp>
      <p:pic>
        <p:nvPicPr>
          <p:cNvPr id="7" name="Picture 6">
            <a:extLst>
              <a:ext uri="{FF2B5EF4-FFF2-40B4-BE49-F238E27FC236}">
                <a16:creationId xmlns:a16="http://schemas.microsoft.com/office/drawing/2014/main" id="{1B21A3D4-8640-3FEA-DF02-9D522169A1B2}"/>
              </a:ext>
            </a:extLst>
          </p:cNvPr>
          <p:cNvPicPr>
            <a:picLocks noChangeAspect="1"/>
          </p:cNvPicPr>
          <p:nvPr/>
        </p:nvPicPr>
        <p:blipFill>
          <a:blip r:embed="rId3"/>
          <a:stretch>
            <a:fillRect/>
          </a:stretch>
        </p:blipFill>
        <p:spPr>
          <a:xfrm rot="5400000">
            <a:off x="7729595" y="2086427"/>
            <a:ext cx="6046150" cy="2104032"/>
          </a:xfrm>
          <a:prstGeom prst="rect">
            <a:avLst/>
          </a:prstGeom>
        </p:spPr>
      </p:pic>
      <p:sp>
        <p:nvSpPr>
          <p:cNvPr id="6" name="Oval 5">
            <a:extLst>
              <a:ext uri="{FF2B5EF4-FFF2-40B4-BE49-F238E27FC236}">
                <a16:creationId xmlns:a16="http://schemas.microsoft.com/office/drawing/2014/main" id="{C2C66B76-571D-457F-0A40-4F6FDFD468EC}"/>
              </a:ext>
            </a:extLst>
          </p:cNvPr>
          <p:cNvSpPr/>
          <p:nvPr/>
        </p:nvSpPr>
        <p:spPr>
          <a:xfrm>
            <a:off x="9600821" y="1209659"/>
            <a:ext cx="1752265" cy="448654"/>
          </a:xfrm>
          <a:custGeom>
            <a:avLst/>
            <a:gdLst>
              <a:gd name="connsiteX0" fmla="*/ 0 w 1752265"/>
              <a:gd name="connsiteY0" fmla="*/ 224327 h 448654"/>
              <a:gd name="connsiteX1" fmla="*/ 876133 w 1752265"/>
              <a:gd name="connsiteY1" fmla="*/ 0 h 448654"/>
              <a:gd name="connsiteX2" fmla="*/ 1752266 w 1752265"/>
              <a:gd name="connsiteY2" fmla="*/ 224327 h 448654"/>
              <a:gd name="connsiteX3" fmla="*/ 876133 w 1752265"/>
              <a:gd name="connsiteY3" fmla="*/ 448654 h 448654"/>
              <a:gd name="connsiteX4" fmla="*/ 0 w 1752265"/>
              <a:gd name="connsiteY4" fmla="*/ 224327 h 448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265" h="448654" extrusionOk="0">
                <a:moveTo>
                  <a:pt x="0" y="224327"/>
                </a:moveTo>
                <a:cubicBezTo>
                  <a:pt x="-3770" y="123251"/>
                  <a:pt x="392601" y="15166"/>
                  <a:pt x="876133" y="0"/>
                </a:cubicBezTo>
                <a:cubicBezTo>
                  <a:pt x="1372927" y="-6843"/>
                  <a:pt x="1773057" y="90272"/>
                  <a:pt x="1752266" y="224327"/>
                </a:cubicBezTo>
                <a:cubicBezTo>
                  <a:pt x="1808997" y="335448"/>
                  <a:pt x="1357725" y="500612"/>
                  <a:pt x="876133" y="448654"/>
                </a:cubicBezTo>
                <a:cubicBezTo>
                  <a:pt x="407545" y="472871"/>
                  <a:pt x="-6410" y="341599"/>
                  <a:pt x="0" y="22432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916C031C-1E73-0685-DEDF-9678E5572CF2}"/>
              </a:ext>
            </a:extLst>
          </p:cNvPr>
          <p:cNvCxnSpPr/>
          <p:nvPr/>
        </p:nvCxnSpPr>
        <p:spPr>
          <a:xfrm flipV="1">
            <a:off x="9592275" y="1658313"/>
            <a:ext cx="0" cy="401652"/>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39622E66-41F3-CC60-904D-81B84B4F865A}"/>
              </a:ext>
            </a:extLst>
          </p:cNvPr>
          <p:cNvPicPr>
            <a:picLocks noChangeAspect="1"/>
          </p:cNvPicPr>
          <p:nvPr/>
        </p:nvPicPr>
        <p:blipFill>
          <a:blip r:embed="rId4"/>
          <a:stretch>
            <a:fillRect/>
          </a:stretch>
        </p:blipFill>
        <p:spPr>
          <a:xfrm rot="19864233">
            <a:off x="7897319" y="4415715"/>
            <a:ext cx="696735" cy="690559"/>
          </a:xfrm>
          <a:prstGeom prst="rect">
            <a:avLst/>
          </a:prstGeom>
        </p:spPr>
      </p:pic>
      <p:pic>
        <p:nvPicPr>
          <p:cNvPr id="16" name="Picture 15">
            <a:extLst>
              <a:ext uri="{FF2B5EF4-FFF2-40B4-BE49-F238E27FC236}">
                <a16:creationId xmlns:a16="http://schemas.microsoft.com/office/drawing/2014/main" id="{3365969C-F5F9-C2D6-D3EE-A8ECB45F2ED5}"/>
              </a:ext>
            </a:extLst>
          </p:cNvPr>
          <p:cNvPicPr>
            <a:picLocks noChangeAspect="1"/>
          </p:cNvPicPr>
          <p:nvPr/>
        </p:nvPicPr>
        <p:blipFill>
          <a:blip r:embed="rId5"/>
          <a:stretch>
            <a:fillRect/>
          </a:stretch>
        </p:blipFill>
        <p:spPr>
          <a:xfrm rot="1178569">
            <a:off x="8526073" y="5367952"/>
            <a:ext cx="696734" cy="696734"/>
          </a:xfrm>
          <a:prstGeom prst="rect">
            <a:avLst/>
          </a:prstGeom>
        </p:spPr>
      </p:pic>
      <p:pic>
        <p:nvPicPr>
          <p:cNvPr id="13" name="Picture 12">
            <a:extLst>
              <a:ext uri="{FF2B5EF4-FFF2-40B4-BE49-F238E27FC236}">
                <a16:creationId xmlns:a16="http://schemas.microsoft.com/office/drawing/2014/main" id="{45EFBC0B-0D20-417F-99EE-43A2CAB1F3C3}"/>
              </a:ext>
            </a:extLst>
          </p:cNvPr>
          <p:cNvPicPr>
            <a:picLocks noChangeAspect="1"/>
          </p:cNvPicPr>
          <p:nvPr/>
        </p:nvPicPr>
        <p:blipFill rotWithShape="1">
          <a:blip r:embed="rId6">
            <a:extLst>
              <a:ext uri="{28A0092B-C50C-407E-A947-70E740481C1C}">
                <a14:useLocalDpi xmlns:a14="http://schemas.microsoft.com/office/drawing/2010/main" val="0"/>
              </a:ext>
            </a:extLst>
          </a:blip>
          <a:srcRect l="61744" t="28606" r="20705" b="48419"/>
          <a:stretch/>
        </p:blipFill>
        <p:spPr bwMode="auto">
          <a:xfrm>
            <a:off x="1048680" y="3429000"/>
            <a:ext cx="3851242" cy="2741559"/>
          </a:xfrm>
          <a:prstGeom prst="rect">
            <a:avLst/>
          </a:prstGeom>
          <a:ln>
            <a:noFill/>
          </a:ln>
          <a:extLst>
            <a:ext uri="{53640926-AAD7-44D8-BBD7-CCE9431645EC}">
              <a14:shadowObscured xmlns:a14="http://schemas.microsoft.com/office/drawing/2010/main"/>
            </a:ext>
          </a:extLst>
        </p:spPr>
      </p:pic>
      <p:sp>
        <p:nvSpPr>
          <p:cNvPr id="17" name="Oval 16">
            <a:extLst>
              <a:ext uri="{FF2B5EF4-FFF2-40B4-BE49-F238E27FC236}">
                <a16:creationId xmlns:a16="http://schemas.microsoft.com/office/drawing/2014/main" id="{48E3EB6E-75EB-4825-868C-AA9E823A4F32}"/>
              </a:ext>
            </a:extLst>
          </p:cNvPr>
          <p:cNvSpPr/>
          <p:nvPr/>
        </p:nvSpPr>
        <p:spPr>
          <a:xfrm>
            <a:off x="1048680" y="4646977"/>
            <a:ext cx="2502591" cy="1458310"/>
          </a:xfrm>
          <a:custGeom>
            <a:avLst/>
            <a:gdLst>
              <a:gd name="connsiteX0" fmla="*/ 0 w 2502591"/>
              <a:gd name="connsiteY0" fmla="*/ 729155 h 1458310"/>
              <a:gd name="connsiteX1" fmla="*/ 1251296 w 2502591"/>
              <a:gd name="connsiteY1" fmla="*/ 0 h 1458310"/>
              <a:gd name="connsiteX2" fmla="*/ 2502592 w 2502591"/>
              <a:gd name="connsiteY2" fmla="*/ 729155 h 1458310"/>
              <a:gd name="connsiteX3" fmla="*/ 1251296 w 2502591"/>
              <a:gd name="connsiteY3" fmla="*/ 1458310 h 1458310"/>
              <a:gd name="connsiteX4" fmla="*/ 0 w 2502591"/>
              <a:gd name="connsiteY4" fmla="*/ 729155 h 14583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2591" h="1458310" extrusionOk="0">
                <a:moveTo>
                  <a:pt x="0" y="729155"/>
                </a:moveTo>
                <a:cubicBezTo>
                  <a:pt x="-7034" y="369024"/>
                  <a:pt x="564149" y="173806"/>
                  <a:pt x="1251296" y="0"/>
                </a:cubicBezTo>
                <a:cubicBezTo>
                  <a:pt x="2013150" y="-37492"/>
                  <a:pt x="2598092" y="279772"/>
                  <a:pt x="2502592" y="729155"/>
                </a:cubicBezTo>
                <a:cubicBezTo>
                  <a:pt x="2659237" y="1096592"/>
                  <a:pt x="1937576" y="1567366"/>
                  <a:pt x="1251296" y="1458310"/>
                </a:cubicBezTo>
                <a:cubicBezTo>
                  <a:pt x="596022" y="1515021"/>
                  <a:pt x="-7219" y="1124401"/>
                  <a:pt x="0" y="7291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itle 1">
            <a:extLst>
              <a:ext uri="{FF2B5EF4-FFF2-40B4-BE49-F238E27FC236}">
                <a16:creationId xmlns:a16="http://schemas.microsoft.com/office/drawing/2014/main" id="{EE2FA03A-3620-4083-ACDA-4BCCEAC9DA87}"/>
              </a:ext>
            </a:extLst>
          </p:cNvPr>
          <p:cNvSpPr txBox="1">
            <a:spLocks/>
          </p:cNvSpPr>
          <p:nvPr/>
        </p:nvSpPr>
        <p:spPr>
          <a:xfrm>
            <a:off x="5497226" y="2837573"/>
            <a:ext cx="4375742" cy="13686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Move the water level </a:t>
            </a:r>
            <a:br>
              <a:rPr lang="en-GB" sz="2400" dirty="0"/>
            </a:br>
            <a:r>
              <a:rPr lang="en-GB" sz="2400" b="1" dirty="0"/>
              <a:t>up</a:t>
            </a:r>
            <a:r>
              <a:rPr lang="en-GB" sz="2400" dirty="0"/>
              <a:t> that many drops</a:t>
            </a:r>
          </a:p>
        </p:txBody>
      </p:sp>
    </p:spTree>
    <p:extLst>
      <p:ext uri="{BB962C8B-B14F-4D97-AF65-F5344CB8AC3E}">
        <p14:creationId xmlns:p14="http://schemas.microsoft.com/office/powerpoint/2010/main" val="4087703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B2B5E-3406-669D-36F6-4E787A32C91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2D4F265-8B43-0058-87D4-9E0C616C8C80}"/>
              </a:ext>
            </a:extLst>
          </p:cNvPr>
          <p:cNvSpPr txBox="1">
            <a:spLocks/>
          </p:cNvSpPr>
          <p:nvPr/>
        </p:nvSpPr>
        <p:spPr>
          <a:xfrm>
            <a:off x="1031080" y="1386811"/>
            <a:ext cx="5432323" cy="748428"/>
          </a:xfrm>
          <a:prstGeom prst="rect">
            <a:avLst/>
          </a:prstGeom>
        </p:spPr>
        <p:txBody>
          <a:bodyPr vert="horz" lIns="91440" tIns="45720" rIns="91440" bIns="45720" rtlCol="0" anchor="ctr">
            <a:normAutofit fontScale="85000" lnSpcReduction="100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Has Atlantis fallen?</a:t>
            </a:r>
          </a:p>
        </p:txBody>
      </p:sp>
      <p:sp>
        <p:nvSpPr>
          <p:cNvPr id="11" name="Title 1">
            <a:extLst>
              <a:ext uri="{FF2B5EF4-FFF2-40B4-BE49-F238E27FC236}">
                <a16:creationId xmlns:a16="http://schemas.microsoft.com/office/drawing/2014/main" id="{554B8D0E-382C-FFFC-4F31-D0CBCA60AA5C}"/>
              </a:ext>
            </a:extLst>
          </p:cNvPr>
          <p:cNvSpPr txBox="1">
            <a:spLocks/>
          </p:cNvSpPr>
          <p:nvPr/>
        </p:nvSpPr>
        <p:spPr>
          <a:xfrm>
            <a:off x="1304338" y="2361669"/>
            <a:ext cx="4885808" cy="22616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won’t have done enough to damage the island yet.</a:t>
            </a:r>
          </a:p>
          <a:p>
            <a:pPr algn="ctr">
              <a:lnSpc>
                <a:spcPct val="100000"/>
              </a:lnSpc>
            </a:pPr>
            <a:endParaRPr lang="en-GB" sz="2400" dirty="0"/>
          </a:p>
          <a:p>
            <a:pPr algn="ctr">
              <a:lnSpc>
                <a:spcPct val="100000"/>
              </a:lnSpc>
            </a:pPr>
            <a:r>
              <a:rPr lang="en-GB" sz="2400" dirty="0"/>
              <a:t>Be careful though!</a:t>
            </a:r>
          </a:p>
        </p:txBody>
      </p:sp>
      <p:pic>
        <p:nvPicPr>
          <p:cNvPr id="13" name="Picture 12">
            <a:extLst>
              <a:ext uri="{FF2B5EF4-FFF2-40B4-BE49-F238E27FC236}">
                <a16:creationId xmlns:a16="http://schemas.microsoft.com/office/drawing/2014/main" id="{33830FD9-DD9A-4811-AC75-90ED6673BC7B}"/>
              </a:ext>
            </a:extLst>
          </p:cNvPr>
          <p:cNvPicPr>
            <a:picLocks noChangeAspect="1"/>
          </p:cNvPicPr>
          <p:nvPr/>
        </p:nvPicPr>
        <p:blipFill rotWithShape="1">
          <a:blip r:embed="rId3">
            <a:extLst>
              <a:ext uri="{28A0092B-C50C-407E-A947-70E740481C1C}">
                <a14:useLocalDpi xmlns:a14="http://schemas.microsoft.com/office/drawing/2010/main" val="0"/>
              </a:ext>
            </a:extLst>
          </a:blip>
          <a:srcRect l="58863" t="12986" r="19896" b="7395"/>
          <a:stretch/>
        </p:blipFill>
        <p:spPr bwMode="auto">
          <a:xfrm>
            <a:off x="7852531" y="248172"/>
            <a:ext cx="2804959" cy="5717500"/>
          </a:xfrm>
          <a:prstGeom prst="rect">
            <a:avLst/>
          </a:prstGeom>
          <a:ln>
            <a:noFill/>
          </a:ln>
          <a:extLst>
            <a:ext uri="{53640926-AAD7-44D8-BBD7-CCE9431645EC}">
              <a14:shadowObscured xmlns:a14="http://schemas.microsoft.com/office/drawing/2010/main"/>
            </a:ext>
          </a:extLst>
        </p:spPr>
      </p:pic>
      <p:sp>
        <p:nvSpPr>
          <p:cNvPr id="14" name="Oval 13">
            <a:extLst>
              <a:ext uri="{FF2B5EF4-FFF2-40B4-BE49-F238E27FC236}">
                <a16:creationId xmlns:a16="http://schemas.microsoft.com/office/drawing/2014/main" id="{7030E626-95B6-4299-A878-637F30D87BCF}"/>
              </a:ext>
            </a:extLst>
          </p:cNvPr>
          <p:cNvSpPr/>
          <p:nvPr/>
        </p:nvSpPr>
        <p:spPr>
          <a:xfrm>
            <a:off x="8121793" y="2667621"/>
            <a:ext cx="2087956" cy="1330513"/>
          </a:xfrm>
          <a:custGeom>
            <a:avLst/>
            <a:gdLst>
              <a:gd name="connsiteX0" fmla="*/ 0 w 2087956"/>
              <a:gd name="connsiteY0" fmla="*/ 665257 h 1330513"/>
              <a:gd name="connsiteX1" fmla="*/ 1043978 w 2087956"/>
              <a:gd name="connsiteY1" fmla="*/ 0 h 1330513"/>
              <a:gd name="connsiteX2" fmla="*/ 2087956 w 2087956"/>
              <a:gd name="connsiteY2" fmla="*/ 665257 h 1330513"/>
              <a:gd name="connsiteX3" fmla="*/ 1043978 w 2087956"/>
              <a:gd name="connsiteY3" fmla="*/ 1330514 h 1330513"/>
              <a:gd name="connsiteX4" fmla="*/ 0 w 2087956"/>
              <a:gd name="connsiteY4" fmla="*/ 665257 h 1330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7956" h="1330513" extrusionOk="0">
                <a:moveTo>
                  <a:pt x="0" y="665257"/>
                </a:moveTo>
                <a:cubicBezTo>
                  <a:pt x="-4452" y="324785"/>
                  <a:pt x="468670" y="56001"/>
                  <a:pt x="1043978" y="0"/>
                </a:cubicBezTo>
                <a:cubicBezTo>
                  <a:pt x="1715593" y="-50342"/>
                  <a:pt x="2160353" y="262457"/>
                  <a:pt x="2087956" y="665257"/>
                </a:cubicBezTo>
                <a:cubicBezTo>
                  <a:pt x="2246502" y="996976"/>
                  <a:pt x="1617399" y="1402256"/>
                  <a:pt x="1043978" y="1330514"/>
                </a:cubicBezTo>
                <a:cubicBezTo>
                  <a:pt x="506950" y="1393160"/>
                  <a:pt x="-7260" y="1025171"/>
                  <a:pt x="0" y="66525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361457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DC789-B47A-F307-9B9A-36953A03E7B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7043C2F-0886-2D10-47A7-6FB9C830CCE2}"/>
              </a:ext>
            </a:extLst>
          </p:cNvPr>
          <p:cNvSpPr txBox="1">
            <a:spLocks/>
          </p:cNvSpPr>
          <p:nvPr/>
        </p:nvSpPr>
        <p:spPr>
          <a:xfrm>
            <a:off x="589183" y="1463723"/>
            <a:ext cx="5003948" cy="748428"/>
          </a:xfrm>
          <a:prstGeom prst="rect">
            <a:avLst/>
          </a:prstGeom>
        </p:spPr>
        <p:txBody>
          <a:bodyPr vert="horz" lIns="91440" tIns="45720" rIns="91440" bIns="45720" rtlCol="0" anchor="ctr">
            <a:normAutofit fontScale="92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End of the round</a:t>
            </a:r>
          </a:p>
        </p:txBody>
      </p:sp>
      <p:sp>
        <p:nvSpPr>
          <p:cNvPr id="6" name="Title 1">
            <a:extLst>
              <a:ext uri="{FF2B5EF4-FFF2-40B4-BE49-F238E27FC236}">
                <a16:creationId xmlns:a16="http://schemas.microsoft.com/office/drawing/2014/main" id="{404FE9F5-136E-ED22-E3D4-1AB78CE10C48}"/>
              </a:ext>
            </a:extLst>
          </p:cNvPr>
          <p:cNvSpPr txBox="1">
            <a:spLocks/>
          </p:cNvSpPr>
          <p:nvPr/>
        </p:nvSpPr>
        <p:spPr>
          <a:xfrm>
            <a:off x="1088768" y="2500855"/>
            <a:ext cx="3823139" cy="2342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Cross off Round 1</a:t>
            </a:r>
          </a:p>
          <a:p>
            <a:pPr algn="ctr">
              <a:lnSpc>
                <a:spcPct val="100000"/>
              </a:lnSpc>
            </a:pPr>
            <a:endParaRPr lang="en-GB" sz="2400" dirty="0"/>
          </a:p>
          <a:p>
            <a:pPr algn="ctr">
              <a:lnSpc>
                <a:spcPct val="100000"/>
              </a:lnSpc>
            </a:pPr>
            <a:r>
              <a:rPr lang="en-GB" sz="2400" dirty="0"/>
              <a:t>Well done!</a:t>
            </a:r>
          </a:p>
          <a:p>
            <a:pPr algn="ctr">
              <a:lnSpc>
                <a:spcPct val="100000"/>
              </a:lnSpc>
            </a:pPr>
            <a:endParaRPr lang="en-GB" sz="2400" dirty="0"/>
          </a:p>
          <a:p>
            <a:pPr algn="ctr">
              <a:lnSpc>
                <a:spcPct val="100000"/>
              </a:lnSpc>
            </a:pPr>
            <a:r>
              <a:rPr lang="en-GB" sz="2400" dirty="0"/>
              <a:t>Now go back to the start of the Turn Order list</a:t>
            </a:r>
          </a:p>
        </p:txBody>
      </p:sp>
      <p:pic>
        <p:nvPicPr>
          <p:cNvPr id="12" name="Picture 11">
            <a:extLst>
              <a:ext uri="{FF2B5EF4-FFF2-40B4-BE49-F238E27FC236}">
                <a16:creationId xmlns:a16="http://schemas.microsoft.com/office/drawing/2014/main" id="{1F086240-7DC0-4A19-9F94-D2C36F433F1C}"/>
              </a:ext>
            </a:extLst>
          </p:cNvPr>
          <p:cNvPicPr>
            <a:picLocks noChangeAspect="1"/>
          </p:cNvPicPr>
          <p:nvPr/>
        </p:nvPicPr>
        <p:blipFill rotWithShape="1">
          <a:blip r:embed="rId3">
            <a:extLst>
              <a:ext uri="{28A0092B-C50C-407E-A947-70E740481C1C}">
                <a14:useLocalDpi xmlns:a14="http://schemas.microsoft.com/office/drawing/2010/main" val="0"/>
              </a:ext>
            </a:extLst>
          </a:blip>
          <a:srcRect l="60238" t="12986" r="19896" b="28822"/>
          <a:stretch/>
        </p:blipFill>
        <p:spPr bwMode="auto">
          <a:xfrm>
            <a:off x="7214301" y="569789"/>
            <a:ext cx="3197247" cy="5092895"/>
          </a:xfrm>
          <a:prstGeom prst="rect">
            <a:avLst/>
          </a:prstGeom>
          <a:ln>
            <a:noFill/>
          </a:ln>
          <a:extLst>
            <a:ext uri="{53640926-AAD7-44D8-BBD7-CCE9431645EC}">
              <a14:shadowObscured xmlns:a14="http://schemas.microsoft.com/office/drawing/2010/main"/>
            </a:ext>
          </a:extLst>
        </p:spPr>
      </p:pic>
      <p:sp>
        <p:nvSpPr>
          <p:cNvPr id="13" name="Oval 12">
            <a:extLst>
              <a:ext uri="{FF2B5EF4-FFF2-40B4-BE49-F238E27FC236}">
                <a16:creationId xmlns:a16="http://schemas.microsoft.com/office/drawing/2014/main" id="{9A128F95-7C31-4C85-9E0E-9D67A3E293AC}"/>
              </a:ext>
            </a:extLst>
          </p:cNvPr>
          <p:cNvSpPr/>
          <p:nvPr/>
        </p:nvSpPr>
        <p:spPr>
          <a:xfrm>
            <a:off x="9280333" y="498765"/>
            <a:ext cx="946533" cy="3537686"/>
          </a:xfrm>
          <a:custGeom>
            <a:avLst/>
            <a:gdLst>
              <a:gd name="connsiteX0" fmla="*/ 0 w 946533"/>
              <a:gd name="connsiteY0" fmla="*/ 1768843 h 3537686"/>
              <a:gd name="connsiteX1" fmla="*/ 473267 w 946533"/>
              <a:gd name="connsiteY1" fmla="*/ 0 h 3537686"/>
              <a:gd name="connsiteX2" fmla="*/ 946534 w 946533"/>
              <a:gd name="connsiteY2" fmla="*/ 1768843 h 3537686"/>
              <a:gd name="connsiteX3" fmla="*/ 473267 w 946533"/>
              <a:gd name="connsiteY3" fmla="*/ 3537686 h 3537686"/>
              <a:gd name="connsiteX4" fmla="*/ 0 w 946533"/>
              <a:gd name="connsiteY4" fmla="*/ 1768843 h 3537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533" h="3537686" extrusionOk="0">
                <a:moveTo>
                  <a:pt x="0" y="1768843"/>
                </a:moveTo>
                <a:cubicBezTo>
                  <a:pt x="-11261" y="860084"/>
                  <a:pt x="213487" y="70758"/>
                  <a:pt x="473267" y="0"/>
                </a:cubicBezTo>
                <a:cubicBezTo>
                  <a:pt x="825600" y="-48177"/>
                  <a:pt x="1049203" y="741752"/>
                  <a:pt x="946534" y="1768843"/>
                </a:cubicBezTo>
                <a:cubicBezTo>
                  <a:pt x="1018582" y="2729529"/>
                  <a:pt x="732835" y="3578869"/>
                  <a:pt x="473267" y="3537686"/>
                </a:cubicBezTo>
                <a:cubicBezTo>
                  <a:pt x="293456" y="3666903"/>
                  <a:pt x="-87552" y="2655338"/>
                  <a:pt x="0" y="1768843"/>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a:extLst>
              <a:ext uri="{FF2B5EF4-FFF2-40B4-BE49-F238E27FC236}">
                <a16:creationId xmlns:a16="http://schemas.microsoft.com/office/drawing/2014/main" id="{8ED905DA-F9E5-455E-826C-C5FED9F5FD80}"/>
              </a:ext>
            </a:extLst>
          </p:cNvPr>
          <p:cNvPicPr/>
          <p:nvPr/>
        </p:nvPicPr>
        <p:blipFill rotWithShape="1">
          <a:blip r:embed="rId4" cstate="print">
            <a:extLst>
              <a:ext uri="{28A0092B-C50C-407E-A947-70E740481C1C}">
                <a14:useLocalDpi xmlns:a14="http://schemas.microsoft.com/office/drawing/2010/main" val="0"/>
              </a:ext>
            </a:extLst>
          </a:blip>
          <a:srcRect l="68134" t="18668" r="25631" b="77172"/>
          <a:stretch/>
        </p:blipFill>
        <p:spPr bwMode="auto">
          <a:xfrm>
            <a:off x="9477375" y="1066520"/>
            <a:ext cx="552450" cy="200025"/>
          </a:xfrm>
          <a:prstGeom prst="rect">
            <a:avLst/>
          </a:prstGeom>
          <a:ln>
            <a:noFill/>
          </a:ln>
          <a:extLst>
            <a:ext uri="{53640926-AAD7-44D8-BBD7-CCE9431645EC}">
              <a14:shadowObscured xmlns:a14="http://schemas.microsoft.com/office/drawing/2010/main"/>
            </a:ext>
          </a:extLst>
        </p:spPr>
      </p:pic>
      <p:cxnSp>
        <p:nvCxnSpPr>
          <p:cNvPr id="15" name="Straight Connector 14">
            <a:extLst>
              <a:ext uri="{FF2B5EF4-FFF2-40B4-BE49-F238E27FC236}">
                <a16:creationId xmlns:a16="http://schemas.microsoft.com/office/drawing/2014/main" id="{EEDA1B1B-12F6-4738-B305-05D394AE258B}"/>
              </a:ext>
            </a:extLst>
          </p:cNvPr>
          <p:cNvCxnSpPr/>
          <p:nvPr/>
        </p:nvCxnSpPr>
        <p:spPr>
          <a:xfrm>
            <a:off x="9566516" y="126654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0283EFE-361A-492F-92F4-E5BB2C3467ED}"/>
              </a:ext>
            </a:extLst>
          </p:cNvPr>
          <p:cNvCxnSpPr>
            <a:cxnSpLocks/>
          </p:cNvCxnSpPr>
          <p:nvPr/>
        </p:nvCxnSpPr>
        <p:spPr>
          <a:xfrm flipV="1">
            <a:off x="9585434" y="1266545"/>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794FBA9-E848-4348-89B2-5067C584F11E}"/>
              </a:ext>
            </a:extLst>
          </p:cNvPr>
          <p:cNvCxnSpPr>
            <a:cxnSpLocks/>
          </p:cNvCxnSpPr>
          <p:nvPr/>
        </p:nvCxnSpPr>
        <p:spPr>
          <a:xfrm>
            <a:off x="9585434" y="1266545"/>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054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164E4-EF05-3F18-4C03-D74235B7E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E99040-AE7F-38D4-D479-9569339CDD04}"/>
              </a:ext>
            </a:extLst>
          </p:cNvPr>
          <p:cNvSpPr>
            <a:spLocks noGrp="1"/>
          </p:cNvSpPr>
          <p:nvPr>
            <p:ph type="title"/>
          </p:nvPr>
        </p:nvSpPr>
        <p:spPr>
          <a:xfrm>
            <a:off x="1624414" y="1011415"/>
            <a:ext cx="4780660" cy="965477"/>
          </a:xfrm>
        </p:spPr>
        <p:txBody>
          <a:bodyPr>
            <a:normAutofit fontScale="90000"/>
          </a:bodyPr>
          <a:lstStyle/>
          <a:p>
            <a:pPr algn="ctr"/>
            <a:r>
              <a:rPr lang="en-GB" dirty="0"/>
              <a:t>Buying a server</a:t>
            </a:r>
          </a:p>
        </p:txBody>
      </p:sp>
      <p:sp>
        <p:nvSpPr>
          <p:cNvPr id="5" name="Title 1">
            <a:extLst>
              <a:ext uri="{FF2B5EF4-FFF2-40B4-BE49-F238E27FC236}">
                <a16:creationId xmlns:a16="http://schemas.microsoft.com/office/drawing/2014/main" id="{3CE3FBAD-7D4A-2374-BB32-0754918861B6}"/>
              </a:ext>
            </a:extLst>
          </p:cNvPr>
          <p:cNvSpPr txBox="1">
            <a:spLocks/>
          </p:cNvSpPr>
          <p:nvPr/>
        </p:nvSpPr>
        <p:spPr>
          <a:xfrm>
            <a:off x="2103174" y="2695576"/>
            <a:ext cx="3823139" cy="14668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can buy a server during the ‘Buy items’ phase of each turn.</a:t>
            </a:r>
          </a:p>
        </p:txBody>
      </p:sp>
      <p:pic>
        <p:nvPicPr>
          <p:cNvPr id="13" name="Picture 12">
            <a:extLst>
              <a:ext uri="{FF2B5EF4-FFF2-40B4-BE49-F238E27FC236}">
                <a16:creationId xmlns:a16="http://schemas.microsoft.com/office/drawing/2014/main" id="{3D78C5A0-4C13-41B1-8670-3A2E0A90045C}"/>
              </a:ext>
            </a:extLst>
          </p:cNvPr>
          <p:cNvPicPr>
            <a:picLocks noChangeAspect="1"/>
          </p:cNvPicPr>
          <p:nvPr/>
        </p:nvPicPr>
        <p:blipFill rotWithShape="1">
          <a:blip r:embed="rId3">
            <a:extLst>
              <a:ext uri="{28A0092B-C50C-407E-A947-70E740481C1C}">
                <a14:useLocalDpi xmlns:a14="http://schemas.microsoft.com/office/drawing/2010/main" val="0"/>
              </a:ext>
            </a:extLst>
          </a:blip>
          <a:srcRect l="61659" t="12986" r="18899" b="47890"/>
          <a:stretch/>
        </p:blipFill>
        <p:spPr bwMode="auto">
          <a:xfrm>
            <a:off x="7220607" y="525643"/>
            <a:ext cx="4343099" cy="4752651"/>
          </a:xfrm>
          <a:prstGeom prst="rect">
            <a:avLst/>
          </a:prstGeom>
          <a:ln>
            <a:noFill/>
          </a:ln>
          <a:extLst>
            <a:ext uri="{53640926-AAD7-44D8-BBD7-CCE9431645EC}">
              <a14:shadowObscured xmlns:a14="http://schemas.microsoft.com/office/drawing/2010/main"/>
            </a:ext>
          </a:extLst>
        </p:spPr>
      </p:pic>
      <p:sp>
        <p:nvSpPr>
          <p:cNvPr id="14" name="Oval 13">
            <a:extLst>
              <a:ext uri="{FF2B5EF4-FFF2-40B4-BE49-F238E27FC236}">
                <a16:creationId xmlns:a16="http://schemas.microsoft.com/office/drawing/2014/main" id="{F2D81AA4-9647-439B-95FD-244803A41284}"/>
              </a:ext>
            </a:extLst>
          </p:cNvPr>
          <p:cNvSpPr/>
          <p:nvPr/>
        </p:nvSpPr>
        <p:spPr>
          <a:xfrm>
            <a:off x="7165800" y="2092840"/>
            <a:ext cx="2842149" cy="1817008"/>
          </a:xfrm>
          <a:custGeom>
            <a:avLst/>
            <a:gdLst>
              <a:gd name="connsiteX0" fmla="*/ 0 w 2842149"/>
              <a:gd name="connsiteY0" fmla="*/ 908504 h 1817008"/>
              <a:gd name="connsiteX1" fmla="*/ 1421075 w 2842149"/>
              <a:gd name="connsiteY1" fmla="*/ 0 h 1817008"/>
              <a:gd name="connsiteX2" fmla="*/ 2842150 w 2842149"/>
              <a:gd name="connsiteY2" fmla="*/ 908504 h 1817008"/>
              <a:gd name="connsiteX3" fmla="*/ 1421075 w 2842149"/>
              <a:gd name="connsiteY3" fmla="*/ 1817008 h 1817008"/>
              <a:gd name="connsiteX4" fmla="*/ 0 w 2842149"/>
              <a:gd name="connsiteY4" fmla="*/ 908504 h 181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49" h="1817008" extrusionOk="0">
                <a:moveTo>
                  <a:pt x="0" y="908504"/>
                </a:moveTo>
                <a:cubicBezTo>
                  <a:pt x="-15220" y="498856"/>
                  <a:pt x="640426" y="185459"/>
                  <a:pt x="1421075" y="0"/>
                </a:cubicBezTo>
                <a:cubicBezTo>
                  <a:pt x="2277050" y="-37679"/>
                  <a:pt x="2857261" y="399365"/>
                  <a:pt x="2842150" y="908504"/>
                </a:cubicBezTo>
                <a:cubicBezTo>
                  <a:pt x="2957681" y="1384249"/>
                  <a:pt x="2204758" y="1843284"/>
                  <a:pt x="1421075" y="1817008"/>
                </a:cubicBezTo>
                <a:cubicBezTo>
                  <a:pt x="679643" y="1885770"/>
                  <a:pt x="-65472" y="1342648"/>
                  <a:pt x="0" y="90850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929273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53F0D98-CE42-7566-DF6F-CC94103BFF95}"/>
              </a:ext>
            </a:extLst>
          </p:cNvPr>
          <p:cNvSpPr txBox="1">
            <a:spLocks/>
          </p:cNvSpPr>
          <p:nvPr/>
        </p:nvSpPr>
        <p:spPr>
          <a:xfrm>
            <a:off x="1266382" y="1409315"/>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12" name="Title 1">
            <a:extLst>
              <a:ext uri="{FF2B5EF4-FFF2-40B4-BE49-F238E27FC236}">
                <a16:creationId xmlns:a16="http://schemas.microsoft.com/office/drawing/2014/main" id="{27D337FC-297B-1939-94EB-F77B173233E9}"/>
              </a:ext>
            </a:extLst>
          </p:cNvPr>
          <p:cNvSpPr txBox="1">
            <a:spLocks/>
          </p:cNvSpPr>
          <p:nvPr/>
        </p:nvSpPr>
        <p:spPr>
          <a:xfrm>
            <a:off x="1363917" y="3019952"/>
            <a:ext cx="4496379" cy="11933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Once you have enough </a:t>
            </a:r>
            <a:r>
              <a:rPr lang="en-GB" sz="2000" b="1" dirty="0"/>
              <a:t>money</a:t>
            </a:r>
            <a:r>
              <a:rPr lang="en-GB" sz="2000" dirty="0"/>
              <a:t> saved up, you can buy more servers and expand your business.</a:t>
            </a:r>
          </a:p>
        </p:txBody>
      </p:sp>
      <p:pic>
        <p:nvPicPr>
          <p:cNvPr id="9" name="Picture 8">
            <a:extLst>
              <a:ext uri="{FF2B5EF4-FFF2-40B4-BE49-F238E27FC236}">
                <a16:creationId xmlns:a16="http://schemas.microsoft.com/office/drawing/2014/main" id="{A1C46416-8C29-F416-16E8-158E3CA1E680}"/>
              </a:ext>
            </a:extLst>
          </p:cNvPr>
          <p:cNvPicPr>
            <a:picLocks noChangeAspect="1"/>
          </p:cNvPicPr>
          <p:nvPr/>
        </p:nvPicPr>
        <p:blipFill>
          <a:blip r:embed="rId3"/>
          <a:stretch>
            <a:fillRect/>
          </a:stretch>
        </p:blipFill>
        <p:spPr>
          <a:xfrm>
            <a:off x="7549377" y="-61873"/>
            <a:ext cx="3983966" cy="6409281"/>
          </a:xfrm>
          <a:prstGeom prst="rect">
            <a:avLst/>
          </a:prstGeom>
        </p:spPr>
      </p:pic>
    </p:spTree>
    <p:extLst>
      <p:ext uri="{BB962C8B-B14F-4D97-AF65-F5344CB8AC3E}">
        <p14:creationId xmlns:p14="http://schemas.microsoft.com/office/powerpoint/2010/main" val="42257045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CF44B-18AB-9C36-1361-A9D8AD781F1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677A488-EFCF-3A0B-8974-71E2251AF341}"/>
              </a:ext>
            </a:extLst>
          </p:cNvPr>
          <p:cNvSpPr txBox="1">
            <a:spLocks/>
          </p:cNvSpPr>
          <p:nvPr/>
        </p:nvSpPr>
        <p:spPr>
          <a:xfrm>
            <a:off x="3705670" y="402903"/>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13" name="Title 1">
            <a:extLst>
              <a:ext uri="{FF2B5EF4-FFF2-40B4-BE49-F238E27FC236}">
                <a16:creationId xmlns:a16="http://schemas.microsoft.com/office/drawing/2014/main" id="{7F0648D7-4A30-966D-2979-097D9CF6DB9E}"/>
              </a:ext>
            </a:extLst>
          </p:cNvPr>
          <p:cNvSpPr txBox="1">
            <a:spLocks/>
          </p:cNvSpPr>
          <p:nvPr/>
        </p:nvSpPr>
        <p:spPr>
          <a:xfrm>
            <a:off x="5667535" y="1607952"/>
            <a:ext cx="3902998" cy="14195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If you have </a:t>
            </a:r>
            <a:r>
              <a:rPr lang="en-GB" sz="2000" b="1" dirty="0"/>
              <a:t>5 coins </a:t>
            </a:r>
            <a:r>
              <a:rPr lang="en-GB" sz="2000" dirty="0"/>
              <a:t>you can buy another </a:t>
            </a:r>
            <a:r>
              <a:rPr lang="en-GB" sz="2000" b="1" dirty="0"/>
              <a:t>Gen. 1 </a:t>
            </a:r>
            <a:r>
              <a:rPr lang="en-GB" sz="2000" dirty="0"/>
              <a:t>server</a:t>
            </a:r>
          </a:p>
        </p:txBody>
      </p:sp>
      <p:pic>
        <p:nvPicPr>
          <p:cNvPr id="15" name="Picture 14">
            <a:extLst>
              <a:ext uri="{FF2B5EF4-FFF2-40B4-BE49-F238E27FC236}">
                <a16:creationId xmlns:a16="http://schemas.microsoft.com/office/drawing/2014/main" id="{8FFBF90F-7F61-1D86-1A6E-CE05602D3434}"/>
              </a:ext>
            </a:extLst>
          </p:cNvPr>
          <p:cNvPicPr>
            <a:picLocks noChangeAspect="1"/>
          </p:cNvPicPr>
          <p:nvPr/>
        </p:nvPicPr>
        <p:blipFill>
          <a:blip r:embed="rId3"/>
          <a:stretch>
            <a:fillRect/>
          </a:stretch>
        </p:blipFill>
        <p:spPr>
          <a:xfrm>
            <a:off x="5561748" y="3569574"/>
            <a:ext cx="2500651" cy="1890255"/>
          </a:xfrm>
          <a:prstGeom prst="rect">
            <a:avLst/>
          </a:prstGeom>
        </p:spPr>
      </p:pic>
      <p:pic>
        <p:nvPicPr>
          <p:cNvPr id="4" name="Picture 3">
            <a:extLst>
              <a:ext uri="{FF2B5EF4-FFF2-40B4-BE49-F238E27FC236}">
                <a16:creationId xmlns:a16="http://schemas.microsoft.com/office/drawing/2014/main" id="{A6CD8382-D1DC-47D4-C214-08D9489AE407}"/>
              </a:ext>
            </a:extLst>
          </p:cNvPr>
          <p:cNvPicPr>
            <a:picLocks noChangeAspect="1"/>
          </p:cNvPicPr>
          <p:nvPr/>
        </p:nvPicPr>
        <p:blipFill>
          <a:blip r:embed="rId4"/>
          <a:srcRect t="4299" b="10529"/>
          <a:stretch/>
        </p:blipFill>
        <p:spPr>
          <a:xfrm>
            <a:off x="2645900" y="1484729"/>
            <a:ext cx="2275656" cy="1712985"/>
          </a:xfrm>
          <a:prstGeom prst="rect">
            <a:avLst/>
          </a:prstGeom>
        </p:spPr>
      </p:pic>
      <p:pic>
        <p:nvPicPr>
          <p:cNvPr id="33" name="Picture 32">
            <a:extLst>
              <a:ext uri="{FF2B5EF4-FFF2-40B4-BE49-F238E27FC236}">
                <a16:creationId xmlns:a16="http://schemas.microsoft.com/office/drawing/2014/main" id="{5B5FAE17-B4E1-134B-25F8-AE04217A5F5B}"/>
              </a:ext>
            </a:extLst>
          </p:cNvPr>
          <p:cNvPicPr>
            <a:picLocks noChangeAspect="1"/>
          </p:cNvPicPr>
          <p:nvPr/>
        </p:nvPicPr>
        <p:blipFill>
          <a:blip r:embed="rId5"/>
          <a:stretch>
            <a:fillRect/>
          </a:stretch>
        </p:blipFill>
        <p:spPr>
          <a:xfrm>
            <a:off x="8151533" y="3736527"/>
            <a:ext cx="2707252" cy="1570036"/>
          </a:xfrm>
          <a:prstGeom prst="rect">
            <a:avLst/>
          </a:prstGeom>
        </p:spPr>
      </p:pic>
      <p:sp>
        <p:nvSpPr>
          <p:cNvPr id="40" name="Title 1">
            <a:extLst>
              <a:ext uri="{FF2B5EF4-FFF2-40B4-BE49-F238E27FC236}">
                <a16:creationId xmlns:a16="http://schemas.microsoft.com/office/drawing/2014/main" id="{D6DB1FA5-3965-1331-3089-0F3AFAA45F0F}"/>
              </a:ext>
            </a:extLst>
          </p:cNvPr>
          <p:cNvSpPr txBox="1">
            <a:spLocks/>
          </p:cNvSpPr>
          <p:nvPr/>
        </p:nvSpPr>
        <p:spPr>
          <a:xfrm>
            <a:off x="695169" y="3779550"/>
            <a:ext cx="4576724" cy="15270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Or you up get a Gen. 2 server if you have </a:t>
            </a:r>
            <a:r>
              <a:rPr lang="en-GB" sz="2000" b="1" dirty="0"/>
              <a:t>8 coins </a:t>
            </a:r>
            <a:r>
              <a:rPr lang="en-GB" sz="2000" dirty="0"/>
              <a:t>and have filled the Gen 2 </a:t>
            </a:r>
            <a:r>
              <a:rPr lang="en-GB" sz="2000" b="1" dirty="0"/>
              <a:t>data</a:t>
            </a:r>
            <a:r>
              <a:rPr lang="en-GB" sz="2000" dirty="0"/>
              <a:t> box of the right colour.</a:t>
            </a:r>
          </a:p>
        </p:txBody>
      </p:sp>
    </p:spTree>
    <p:extLst>
      <p:ext uri="{BB962C8B-B14F-4D97-AF65-F5344CB8AC3E}">
        <p14:creationId xmlns:p14="http://schemas.microsoft.com/office/powerpoint/2010/main" val="3016938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ED789-D36D-56DB-C00E-914E874F99D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8AB5E8-6532-1381-DCAA-5C9C1BBEF1AA}"/>
              </a:ext>
            </a:extLst>
          </p:cNvPr>
          <p:cNvPicPr>
            <a:picLocks noChangeAspect="1"/>
          </p:cNvPicPr>
          <p:nvPr/>
        </p:nvPicPr>
        <p:blipFill>
          <a:blip r:embed="rId3"/>
          <a:stretch>
            <a:fillRect/>
          </a:stretch>
        </p:blipFill>
        <p:spPr>
          <a:xfrm>
            <a:off x="8852937" y="506106"/>
            <a:ext cx="1825034" cy="1612950"/>
          </a:xfrm>
          <a:prstGeom prst="rect">
            <a:avLst/>
          </a:prstGeom>
        </p:spPr>
      </p:pic>
      <p:pic>
        <p:nvPicPr>
          <p:cNvPr id="2" name="Picture 1">
            <a:extLst>
              <a:ext uri="{FF2B5EF4-FFF2-40B4-BE49-F238E27FC236}">
                <a16:creationId xmlns:a16="http://schemas.microsoft.com/office/drawing/2014/main" id="{254078D7-A54D-DB81-B1DF-EBA3F4FE36CB}"/>
              </a:ext>
            </a:extLst>
          </p:cNvPr>
          <p:cNvPicPr>
            <a:picLocks noChangeAspect="1"/>
          </p:cNvPicPr>
          <p:nvPr/>
        </p:nvPicPr>
        <p:blipFill>
          <a:blip r:embed="rId4"/>
          <a:srcRect t="28090"/>
          <a:stretch/>
        </p:blipFill>
        <p:spPr>
          <a:xfrm>
            <a:off x="7715187" y="2149266"/>
            <a:ext cx="3976112" cy="2734655"/>
          </a:xfrm>
          <a:prstGeom prst="rect">
            <a:avLst/>
          </a:prstGeom>
        </p:spPr>
      </p:pic>
      <p:sp>
        <p:nvSpPr>
          <p:cNvPr id="4" name="Oval 3">
            <a:extLst>
              <a:ext uri="{FF2B5EF4-FFF2-40B4-BE49-F238E27FC236}">
                <a16:creationId xmlns:a16="http://schemas.microsoft.com/office/drawing/2014/main" id="{55FA50DD-81E1-3831-BBC3-EB30866247A8}"/>
              </a:ext>
            </a:extLst>
          </p:cNvPr>
          <p:cNvSpPr/>
          <p:nvPr/>
        </p:nvSpPr>
        <p:spPr>
          <a:xfrm>
            <a:off x="9099134" y="1040450"/>
            <a:ext cx="634526" cy="487109"/>
          </a:xfrm>
          <a:custGeom>
            <a:avLst/>
            <a:gdLst>
              <a:gd name="connsiteX0" fmla="*/ 0 w 634526"/>
              <a:gd name="connsiteY0" fmla="*/ 243555 h 487109"/>
              <a:gd name="connsiteX1" fmla="*/ 317263 w 634526"/>
              <a:gd name="connsiteY1" fmla="*/ 0 h 487109"/>
              <a:gd name="connsiteX2" fmla="*/ 634526 w 634526"/>
              <a:gd name="connsiteY2" fmla="*/ 243555 h 487109"/>
              <a:gd name="connsiteX3" fmla="*/ 317263 w 634526"/>
              <a:gd name="connsiteY3" fmla="*/ 487110 h 487109"/>
              <a:gd name="connsiteX4" fmla="*/ 0 w 634526"/>
              <a:gd name="connsiteY4" fmla="*/ 243555 h 487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526" h="487109" extrusionOk="0">
                <a:moveTo>
                  <a:pt x="0" y="243555"/>
                </a:moveTo>
                <a:cubicBezTo>
                  <a:pt x="-920" y="114611"/>
                  <a:pt x="142816" y="34237"/>
                  <a:pt x="317263" y="0"/>
                </a:cubicBezTo>
                <a:cubicBezTo>
                  <a:pt x="508453" y="-8459"/>
                  <a:pt x="646004" y="103432"/>
                  <a:pt x="634526" y="243555"/>
                </a:cubicBezTo>
                <a:cubicBezTo>
                  <a:pt x="670018" y="370077"/>
                  <a:pt x="490683" y="528069"/>
                  <a:pt x="317263" y="487110"/>
                </a:cubicBezTo>
                <a:cubicBezTo>
                  <a:pt x="161604" y="518098"/>
                  <a:pt x="-27453" y="349718"/>
                  <a:pt x="0" y="2435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F84F86E8-0AC0-728D-A9DB-F9FE6754D866}"/>
              </a:ext>
            </a:extLst>
          </p:cNvPr>
          <p:cNvSpPr/>
          <p:nvPr/>
        </p:nvSpPr>
        <p:spPr>
          <a:xfrm>
            <a:off x="8394104" y="2373593"/>
            <a:ext cx="1664293" cy="487109"/>
          </a:xfrm>
          <a:custGeom>
            <a:avLst/>
            <a:gdLst>
              <a:gd name="connsiteX0" fmla="*/ 0 w 1664293"/>
              <a:gd name="connsiteY0" fmla="*/ 243555 h 487109"/>
              <a:gd name="connsiteX1" fmla="*/ 832147 w 1664293"/>
              <a:gd name="connsiteY1" fmla="*/ 0 h 487109"/>
              <a:gd name="connsiteX2" fmla="*/ 1664294 w 1664293"/>
              <a:gd name="connsiteY2" fmla="*/ 243555 h 487109"/>
              <a:gd name="connsiteX3" fmla="*/ 832147 w 1664293"/>
              <a:gd name="connsiteY3" fmla="*/ 487110 h 487109"/>
              <a:gd name="connsiteX4" fmla="*/ 0 w 1664293"/>
              <a:gd name="connsiteY4" fmla="*/ 243555 h 487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293" h="487109" extrusionOk="0">
                <a:moveTo>
                  <a:pt x="0" y="243555"/>
                </a:moveTo>
                <a:cubicBezTo>
                  <a:pt x="-5211" y="140576"/>
                  <a:pt x="372807" y="10724"/>
                  <a:pt x="832147" y="0"/>
                </a:cubicBezTo>
                <a:cubicBezTo>
                  <a:pt x="1307699" y="-8459"/>
                  <a:pt x="1675772" y="103432"/>
                  <a:pt x="1664294" y="243555"/>
                </a:cubicBezTo>
                <a:cubicBezTo>
                  <a:pt x="1698104" y="370456"/>
                  <a:pt x="1289893" y="528889"/>
                  <a:pt x="832147" y="487110"/>
                </a:cubicBezTo>
                <a:cubicBezTo>
                  <a:pt x="392126" y="518098"/>
                  <a:pt x="-27453" y="349718"/>
                  <a:pt x="0" y="2435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27A027D4-F6B8-5C7C-4E22-754712B0933E}"/>
              </a:ext>
            </a:extLst>
          </p:cNvPr>
          <p:cNvSpPr txBox="1">
            <a:spLocks/>
          </p:cNvSpPr>
          <p:nvPr/>
        </p:nvSpPr>
        <p:spPr>
          <a:xfrm>
            <a:off x="1221777" y="584125"/>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9" name="Title 1">
            <a:extLst>
              <a:ext uri="{FF2B5EF4-FFF2-40B4-BE49-F238E27FC236}">
                <a16:creationId xmlns:a16="http://schemas.microsoft.com/office/drawing/2014/main" id="{0C8D61DA-4EE6-01F9-DDB2-9D2095479544}"/>
              </a:ext>
            </a:extLst>
          </p:cNvPr>
          <p:cNvSpPr txBox="1">
            <a:spLocks/>
          </p:cNvSpPr>
          <p:nvPr/>
        </p:nvSpPr>
        <p:spPr>
          <a:xfrm>
            <a:off x="1165565" y="1599602"/>
            <a:ext cx="4893083" cy="11933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b="1" dirty="0"/>
              <a:t>Pay for your server</a:t>
            </a:r>
            <a:r>
              <a:rPr lang="en-GB" sz="2000" dirty="0"/>
              <a:t>.  Score off the correct number of coins in your bank.</a:t>
            </a:r>
          </a:p>
        </p:txBody>
      </p:sp>
    </p:spTree>
    <p:extLst>
      <p:ext uri="{BB962C8B-B14F-4D97-AF65-F5344CB8AC3E}">
        <p14:creationId xmlns:p14="http://schemas.microsoft.com/office/powerpoint/2010/main" val="427297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25C91-0A5F-F734-C593-63600618F8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69A4AD5-9BE5-B13B-FD6F-C8D400A719CF}"/>
              </a:ext>
            </a:extLst>
          </p:cNvPr>
          <p:cNvPicPr>
            <a:picLocks noChangeAspect="1"/>
          </p:cNvPicPr>
          <p:nvPr/>
        </p:nvPicPr>
        <p:blipFill>
          <a:blip r:embed="rId3"/>
          <a:stretch>
            <a:fillRect/>
          </a:stretch>
        </p:blipFill>
        <p:spPr>
          <a:xfrm>
            <a:off x="8824349" y="450558"/>
            <a:ext cx="1825034" cy="1612950"/>
          </a:xfrm>
          <a:prstGeom prst="rect">
            <a:avLst/>
          </a:prstGeom>
        </p:spPr>
      </p:pic>
      <p:sp>
        <p:nvSpPr>
          <p:cNvPr id="4" name="Oval 3">
            <a:extLst>
              <a:ext uri="{FF2B5EF4-FFF2-40B4-BE49-F238E27FC236}">
                <a16:creationId xmlns:a16="http://schemas.microsoft.com/office/drawing/2014/main" id="{FB8D510E-AAD7-73A1-FB5C-4C1F2A1020D9}"/>
              </a:ext>
            </a:extLst>
          </p:cNvPr>
          <p:cNvSpPr/>
          <p:nvPr/>
        </p:nvSpPr>
        <p:spPr>
          <a:xfrm>
            <a:off x="9684623" y="1378009"/>
            <a:ext cx="796793" cy="502066"/>
          </a:xfrm>
          <a:custGeom>
            <a:avLst/>
            <a:gdLst>
              <a:gd name="connsiteX0" fmla="*/ 0 w 796793"/>
              <a:gd name="connsiteY0" fmla="*/ 251033 h 502066"/>
              <a:gd name="connsiteX1" fmla="*/ 398397 w 796793"/>
              <a:gd name="connsiteY1" fmla="*/ 0 h 502066"/>
              <a:gd name="connsiteX2" fmla="*/ 796794 w 796793"/>
              <a:gd name="connsiteY2" fmla="*/ 251033 h 502066"/>
              <a:gd name="connsiteX3" fmla="*/ 398397 w 796793"/>
              <a:gd name="connsiteY3" fmla="*/ 502066 h 502066"/>
              <a:gd name="connsiteX4" fmla="*/ 0 w 796793"/>
              <a:gd name="connsiteY4" fmla="*/ 251033 h 502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6793" h="502066" extrusionOk="0">
                <a:moveTo>
                  <a:pt x="0" y="251033"/>
                </a:moveTo>
                <a:cubicBezTo>
                  <a:pt x="-10068" y="173322"/>
                  <a:pt x="178840" y="20909"/>
                  <a:pt x="398397" y="0"/>
                </a:cubicBezTo>
                <a:cubicBezTo>
                  <a:pt x="651851" y="-17705"/>
                  <a:pt x="811478" y="105213"/>
                  <a:pt x="796794" y="251033"/>
                </a:cubicBezTo>
                <a:cubicBezTo>
                  <a:pt x="833755" y="381354"/>
                  <a:pt x="617125" y="531667"/>
                  <a:pt x="398397" y="502066"/>
                </a:cubicBezTo>
                <a:cubicBezTo>
                  <a:pt x="187446" y="516446"/>
                  <a:pt x="-5499" y="383996"/>
                  <a:pt x="0" y="251033"/>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BFBDAAC7-6A00-9A80-4633-41E4B4127814}"/>
              </a:ext>
            </a:extLst>
          </p:cNvPr>
          <p:cNvSpPr txBox="1">
            <a:spLocks/>
          </p:cNvSpPr>
          <p:nvPr/>
        </p:nvSpPr>
        <p:spPr>
          <a:xfrm>
            <a:off x="1221777" y="584125"/>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9" name="Title 1">
            <a:extLst>
              <a:ext uri="{FF2B5EF4-FFF2-40B4-BE49-F238E27FC236}">
                <a16:creationId xmlns:a16="http://schemas.microsoft.com/office/drawing/2014/main" id="{A676BC64-4065-E9CA-0142-62561A806A28}"/>
              </a:ext>
            </a:extLst>
          </p:cNvPr>
          <p:cNvSpPr txBox="1">
            <a:spLocks/>
          </p:cNvSpPr>
          <p:nvPr/>
        </p:nvSpPr>
        <p:spPr>
          <a:xfrm>
            <a:off x="1221777" y="1727788"/>
            <a:ext cx="4893083" cy="11933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Update your </a:t>
            </a:r>
            <a:r>
              <a:rPr lang="en-GB" sz="2000" b="1" dirty="0"/>
              <a:t>water usage</a:t>
            </a:r>
            <a:r>
              <a:rPr lang="en-GB" sz="2000" dirty="0"/>
              <a:t>.  Colour in the correct number of water drops.</a:t>
            </a:r>
          </a:p>
        </p:txBody>
      </p:sp>
      <p:pic>
        <p:nvPicPr>
          <p:cNvPr id="10" name="Picture 9">
            <a:extLst>
              <a:ext uri="{FF2B5EF4-FFF2-40B4-BE49-F238E27FC236}">
                <a16:creationId xmlns:a16="http://schemas.microsoft.com/office/drawing/2014/main" id="{5E7A85A9-9590-F659-E966-B5C5C1867A88}"/>
              </a:ext>
            </a:extLst>
          </p:cNvPr>
          <p:cNvPicPr>
            <a:picLocks noChangeAspect="1"/>
          </p:cNvPicPr>
          <p:nvPr/>
        </p:nvPicPr>
        <p:blipFill>
          <a:blip r:embed="rId4"/>
          <a:srcRect l="81392" t="28876"/>
          <a:stretch/>
        </p:blipFill>
        <p:spPr>
          <a:xfrm>
            <a:off x="8602215" y="1991167"/>
            <a:ext cx="1029264" cy="3762706"/>
          </a:xfrm>
          <a:prstGeom prst="rect">
            <a:avLst/>
          </a:prstGeom>
        </p:spPr>
      </p:pic>
      <p:pic>
        <p:nvPicPr>
          <p:cNvPr id="11" name="Picture 10">
            <a:extLst>
              <a:ext uri="{FF2B5EF4-FFF2-40B4-BE49-F238E27FC236}">
                <a16:creationId xmlns:a16="http://schemas.microsoft.com/office/drawing/2014/main" id="{50A743DE-9090-8BF9-1F2F-A6A1B4915D48}"/>
              </a:ext>
            </a:extLst>
          </p:cNvPr>
          <p:cNvPicPr>
            <a:picLocks noChangeAspect="1"/>
          </p:cNvPicPr>
          <p:nvPr/>
        </p:nvPicPr>
        <p:blipFill>
          <a:blip r:embed="rId5"/>
          <a:stretch>
            <a:fillRect/>
          </a:stretch>
        </p:blipFill>
        <p:spPr>
          <a:xfrm>
            <a:off x="9842253" y="2029623"/>
            <a:ext cx="1039665" cy="3653326"/>
          </a:xfrm>
          <a:prstGeom prst="rect">
            <a:avLst/>
          </a:prstGeom>
        </p:spPr>
      </p:pic>
      <p:sp>
        <p:nvSpPr>
          <p:cNvPr id="12" name="Oval 11">
            <a:extLst>
              <a:ext uri="{FF2B5EF4-FFF2-40B4-BE49-F238E27FC236}">
                <a16:creationId xmlns:a16="http://schemas.microsoft.com/office/drawing/2014/main" id="{C9D6F4F7-1D44-D12F-8E10-95B3DDC919B3}"/>
              </a:ext>
            </a:extLst>
          </p:cNvPr>
          <p:cNvSpPr/>
          <p:nvPr/>
        </p:nvSpPr>
        <p:spPr>
          <a:xfrm>
            <a:off x="9781282" y="2580459"/>
            <a:ext cx="1100636" cy="660795"/>
          </a:xfrm>
          <a:custGeom>
            <a:avLst/>
            <a:gdLst>
              <a:gd name="connsiteX0" fmla="*/ 0 w 1100636"/>
              <a:gd name="connsiteY0" fmla="*/ 330398 h 660795"/>
              <a:gd name="connsiteX1" fmla="*/ 550318 w 1100636"/>
              <a:gd name="connsiteY1" fmla="*/ 0 h 660795"/>
              <a:gd name="connsiteX2" fmla="*/ 1100636 w 1100636"/>
              <a:gd name="connsiteY2" fmla="*/ 330398 h 660795"/>
              <a:gd name="connsiteX3" fmla="*/ 550318 w 1100636"/>
              <a:gd name="connsiteY3" fmla="*/ 660796 h 660795"/>
              <a:gd name="connsiteX4" fmla="*/ 0 w 1100636"/>
              <a:gd name="connsiteY4" fmla="*/ 330398 h 660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636" h="660795" extrusionOk="0">
                <a:moveTo>
                  <a:pt x="0" y="330398"/>
                </a:moveTo>
                <a:cubicBezTo>
                  <a:pt x="-2116" y="160732"/>
                  <a:pt x="247625" y="54879"/>
                  <a:pt x="550318" y="0"/>
                </a:cubicBezTo>
                <a:cubicBezTo>
                  <a:pt x="895406" y="-21799"/>
                  <a:pt x="1134476" y="131383"/>
                  <a:pt x="1100636" y="330398"/>
                </a:cubicBezTo>
                <a:cubicBezTo>
                  <a:pt x="1131895" y="505835"/>
                  <a:pt x="853632" y="674868"/>
                  <a:pt x="550318" y="660796"/>
                </a:cubicBezTo>
                <a:cubicBezTo>
                  <a:pt x="253233" y="671643"/>
                  <a:pt x="-9865" y="502685"/>
                  <a:pt x="0" y="330398"/>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7180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50196-DB1C-1087-A88B-39050FDF01F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134E8AF-AD96-85E5-7454-4482A40ED25A}"/>
              </a:ext>
            </a:extLst>
          </p:cNvPr>
          <p:cNvPicPr>
            <a:picLocks noChangeAspect="1"/>
          </p:cNvPicPr>
          <p:nvPr/>
        </p:nvPicPr>
        <p:blipFill>
          <a:blip r:embed="rId3"/>
          <a:stretch>
            <a:fillRect/>
          </a:stretch>
        </p:blipFill>
        <p:spPr>
          <a:xfrm>
            <a:off x="8780298" y="527471"/>
            <a:ext cx="1825034" cy="1612950"/>
          </a:xfrm>
          <a:prstGeom prst="rect">
            <a:avLst/>
          </a:prstGeom>
        </p:spPr>
      </p:pic>
      <p:sp>
        <p:nvSpPr>
          <p:cNvPr id="4" name="Oval 3">
            <a:extLst>
              <a:ext uri="{FF2B5EF4-FFF2-40B4-BE49-F238E27FC236}">
                <a16:creationId xmlns:a16="http://schemas.microsoft.com/office/drawing/2014/main" id="{286F8192-123B-FBEC-4C00-1C2E9BC2996A}"/>
              </a:ext>
            </a:extLst>
          </p:cNvPr>
          <p:cNvSpPr/>
          <p:nvPr/>
        </p:nvSpPr>
        <p:spPr>
          <a:xfrm>
            <a:off x="9599166" y="1025495"/>
            <a:ext cx="805340" cy="524107"/>
          </a:xfrm>
          <a:custGeom>
            <a:avLst/>
            <a:gdLst>
              <a:gd name="connsiteX0" fmla="*/ 0 w 805340"/>
              <a:gd name="connsiteY0" fmla="*/ 262054 h 524107"/>
              <a:gd name="connsiteX1" fmla="*/ 402670 w 805340"/>
              <a:gd name="connsiteY1" fmla="*/ 0 h 524107"/>
              <a:gd name="connsiteX2" fmla="*/ 805340 w 805340"/>
              <a:gd name="connsiteY2" fmla="*/ 262054 h 524107"/>
              <a:gd name="connsiteX3" fmla="*/ 402670 w 805340"/>
              <a:gd name="connsiteY3" fmla="*/ 524108 h 524107"/>
              <a:gd name="connsiteX4" fmla="*/ 0 w 805340"/>
              <a:gd name="connsiteY4" fmla="*/ 262054 h 524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5340" h="524107" extrusionOk="0">
                <a:moveTo>
                  <a:pt x="0" y="262054"/>
                </a:moveTo>
                <a:cubicBezTo>
                  <a:pt x="-10239" y="179291"/>
                  <a:pt x="180556" y="12178"/>
                  <a:pt x="402670" y="0"/>
                </a:cubicBezTo>
                <a:cubicBezTo>
                  <a:pt x="636705" y="-6169"/>
                  <a:pt x="819608" y="110352"/>
                  <a:pt x="805340" y="262054"/>
                </a:cubicBezTo>
                <a:cubicBezTo>
                  <a:pt x="832559" y="400655"/>
                  <a:pt x="623728" y="554412"/>
                  <a:pt x="402670" y="524108"/>
                </a:cubicBezTo>
                <a:cubicBezTo>
                  <a:pt x="187832" y="536070"/>
                  <a:pt x="-28602" y="377247"/>
                  <a:pt x="0" y="26205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FAE85F47-9706-3D70-346E-AA09820EDD6E}"/>
              </a:ext>
            </a:extLst>
          </p:cNvPr>
          <p:cNvSpPr txBox="1">
            <a:spLocks/>
          </p:cNvSpPr>
          <p:nvPr/>
        </p:nvSpPr>
        <p:spPr>
          <a:xfrm>
            <a:off x="1221777" y="584125"/>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9" name="Title 1">
            <a:extLst>
              <a:ext uri="{FF2B5EF4-FFF2-40B4-BE49-F238E27FC236}">
                <a16:creationId xmlns:a16="http://schemas.microsoft.com/office/drawing/2014/main" id="{29198918-5340-B8C2-77A0-A40A4553C5F2}"/>
              </a:ext>
            </a:extLst>
          </p:cNvPr>
          <p:cNvSpPr txBox="1">
            <a:spLocks/>
          </p:cNvSpPr>
          <p:nvPr/>
        </p:nvSpPr>
        <p:spPr>
          <a:xfrm>
            <a:off x="1676213" y="1775748"/>
            <a:ext cx="3841606" cy="16136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Update your </a:t>
            </a:r>
            <a:r>
              <a:rPr lang="en-GB" sz="2000" b="1" dirty="0"/>
              <a:t>data dice</a:t>
            </a:r>
            <a:r>
              <a:rPr lang="en-GB" sz="2000" dirty="0"/>
              <a:t>.  </a:t>
            </a:r>
          </a:p>
          <a:p>
            <a:pPr algn="ctr">
              <a:lnSpc>
                <a:spcPct val="120000"/>
              </a:lnSpc>
            </a:pPr>
            <a:r>
              <a:rPr lang="en-GB" sz="2000" dirty="0"/>
              <a:t>Colour in the correct number of dice on your board.</a:t>
            </a:r>
          </a:p>
        </p:txBody>
      </p:sp>
      <p:pic>
        <p:nvPicPr>
          <p:cNvPr id="2" name="Picture 1">
            <a:extLst>
              <a:ext uri="{FF2B5EF4-FFF2-40B4-BE49-F238E27FC236}">
                <a16:creationId xmlns:a16="http://schemas.microsoft.com/office/drawing/2014/main" id="{71CE3AC0-BC74-189A-5F73-FC39371D882E}"/>
              </a:ext>
            </a:extLst>
          </p:cNvPr>
          <p:cNvPicPr>
            <a:picLocks noChangeAspect="1"/>
          </p:cNvPicPr>
          <p:nvPr/>
        </p:nvPicPr>
        <p:blipFill>
          <a:blip r:embed="rId4"/>
          <a:stretch>
            <a:fillRect/>
          </a:stretch>
        </p:blipFill>
        <p:spPr>
          <a:xfrm>
            <a:off x="7071645" y="2433835"/>
            <a:ext cx="4834606" cy="871545"/>
          </a:xfrm>
          <a:prstGeom prst="rect">
            <a:avLst/>
          </a:prstGeom>
        </p:spPr>
      </p:pic>
      <p:sp>
        <p:nvSpPr>
          <p:cNvPr id="5" name="Oval 4">
            <a:extLst>
              <a:ext uri="{FF2B5EF4-FFF2-40B4-BE49-F238E27FC236}">
                <a16:creationId xmlns:a16="http://schemas.microsoft.com/office/drawing/2014/main" id="{98D4C279-87CC-438E-0350-6DCB57435217}"/>
              </a:ext>
            </a:extLst>
          </p:cNvPr>
          <p:cNvSpPr/>
          <p:nvPr/>
        </p:nvSpPr>
        <p:spPr>
          <a:xfrm>
            <a:off x="8518543" y="2452878"/>
            <a:ext cx="1035655" cy="936488"/>
          </a:xfrm>
          <a:custGeom>
            <a:avLst/>
            <a:gdLst>
              <a:gd name="connsiteX0" fmla="*/ 0 w 1035655"/>
              <a:gd name="connsiteY0" fmla="*/ 468244 h 936488"/>
              <a:gd name="connsiteX1" fmla="*/ 517828 w 1035655"/>
              <a:gd name="connsiteY1" fmla="*/ 0 h 936488"/>
              <a:gd name="connsiteX2" fmla="*/ 1035656 w 1035655"/>
              <a:gd name="connsiteY2" fmla="*/ 468244 h 936488"/>
              <a:gd name="connsiteX3" fmla="*/ 517828 w 1035655"/>
              <a:gd name="connsiteY3" fmla="*/ 936488 h 936488"/>
              <a:gd name="connsiteX4" fmla="*/ 0 w 1035655"/>
              <a:gd name="connsiteY4" fmla="*/ 468244 h 93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655" h="936488" extrusionOk="0">
                <a:moveTo>
                  <a:pt x="0" y="468244"/>
                </a:moveTo>
                <a:cubicBezTo>
                  <a:pt x="-12002" y="282269"/>
                  <a:pt x="233335" y="66217"/>
                  <a:pt x="517828" y="0"/>
                </a:cubicBezTo>
                <a:cubicBezTo>
                  <a:pt x="836596" y="-17362"/>
                  <a:pt x="1064163" y="195705"/>
                  <a:pt x="1035656" y="468244"/>
                </a:cubicBezTo>
                <a:cubicBezTo>
                  <a:pt x="1064543" y="720345"/>
                  <a:pt x="803136" y="951977"/>
                  <a:pt x="517828" y="936488"/>
                </a:cubicBezTo>
                <a:cubicBezTo>
                  <a:pt x="253823" y="971315"/>
                  <a:pt x="-17703" y="708567"/>
                  <a:pt x="0" y="46824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05382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D8F7-5B51-9A43-09F6-3A3E8702BFE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AA38F8A-74EA-A9A6-0CD9-FBBB67146C14}"/>
              </a:ext>
            </a:extLst>
          </p:cNvPr>
          <p:cNvPicPr>
            <a:picLocks noChangeAspect="1"/>
          </p:cNvPicPr>
          <p:nvPr/>
        </p:nvPicPr>
        <p:blipFill>
          <a:blip r:embed="rId3"/>
          <a:srcRect l="13686" t="18171" r="59027" b="76728"/>
          <a:stretch/>
        </p:blipFill>
        <p:spPr>
          <a:xfrm>
            <a:off x="7144849" y="2019174"/>
            <a:ext cx="3796407" cy="476159"/>
          </a:xfrm>
          <a:prstGeom prst="rect">
            <a:avLst/>
          </a:prstGeom>
        </p:spPr>
      </p:pic>
      <p:pic>
        <p:nvPicPr>
          <p:cNvPr id="2" name="Picture 1">
            <a:extLst>
              <a:ext uri="{FF2B5EF4-FFF2-40B4-BE49-F238E27FC236}">
                <a16:creationId xmlns:a16="http://schemas.microsoft.com/office/drawing/2014/main" id="{27BCC2A3-1CCA-8E1C-663C-3BD6958A0FD5}"/>
              </a:ext>
            </a:extLst>
          </p:cNvPr>
          <p:cNvPicPr>
            <a:picLocks noChangeAspect="1"/>
          </p:cNvPicPr>
          <p:nvPr/>
        </p:nvPicPr>
        <p:blipFill>
          <a:blip r:embed="rId4"/>
          <a:stretch>
            <a:fillRect/>
          </a:stretch>
        </p:blipFill>
        <p:spPr>
          <a:xfrm>
            <a:off x="8852937" y="506106"/>
            <a:ext cx="1825034" cy="1612950"/>
          </a:xfrm>
          <a:prstGeom prst="rect">
            <a:avLst/>
          </a:prstGeom>
        </p:spPr>
      </p:pic>
      <p:sp>
        <p:nvSpPr>
          <p:cNvPr id="4" name="Oval 3">
            <a:extLst>
              <a:ext uri="{FF2B5EF4-FFF2-40B4-BE49-F238E27FC236}">
                <a16:creationId xmlns:a16="http://schemas.microsoft.com/office/drawing/2014/main" id="{E967F397-8CBB-FC4E-BA7F-413F7DC3E039}"/>
              </a:ext>
            </a:extLst>
          </p:cNvPr>
          <p:cNvSpPr/>
          <p:nvPr/>
        </p:nvSpPr>
        <p:spPr>
          <a:xfrm>
            <a:off x="9021947" y="1406021"/>
            <a:ext cx="719881" cy="478327"/>
          </a:xfrm>
          <a:custGeom>
            <a:avLst/>
            <a:gdLst>
              <a:gd name="connsiteX0" fmla="*/ 0 w 719881"/>
              <a:gd name="connsiteY0" fmla="*/ 239164 h 478327"/>
              <a:gd name="connsiteX1" fmla="*/ 359941 w 719881"/>
              <a:gd name="connsiteY1" fmla="*/ 0 h 478327"/>
              <a:gd name="connsiteX2" fmla="*/ 719882 w 719881"/>
              <a:gd name="connsiteY2" fmla="*/ 239164 h 478327"/>
              <a:gd name="connsiteX3" fmla="*/ 359941 w 719881"/>
              <a:gd name="connsiteY3" fmla="*/ 478328 h 478327"/>
              <a:gd name="connsiteX4" fmla="*/ 0 w 719881"/>
              <a:gd name="connsiteY4" fmla="*/ 239164 h 478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881" h="478327" extrusionOk="0">
                <a:moveTo>
                  <a:pt x="0" y="239164"/>
                </a:moveTo>
                <a:cubicBezTo>
                  <a:pt x="-8132" y="156291"/>
                  <a:pt x="162099" y="41986"/>
                  <a:pt x="359941" y="0"/>
                </a:cubicBezTo>
                <a:cubicBezTo>
                  <a:pt x="562723" y="-2114"/>
                  <a:pt x="739414" y="97530"/>
                  <a:pt x="719882" y="239164"/>
                </a:cubicBezTo>
                <a:cubicBezTo>
                  <a:pt x="727136" y="369618"/>
                  <a:pt x="557767" y="500269"/>
                  <a:pt x="359941" y="478328"/>
                </a:cubicBezTo>
                <a:cubicBezTo>
                  <a:pt x="170909" y="493787"/>
                  <a:pt x="-8551" y="362420"/>
                  <a:pt x="0" y="23916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BE527525-7CDF-CB6D-42F7-29D74C86490E}"/>
              </a:ext>
            </a:extLst>
          </p:cNvPr>
          <p:cNvSpPr txBox="1">
            <a:spLocks/>
          </p:cNvSpPr>
          <p:nvPr/>
        </p:nvSpPr>
        <p:spPr>
          <a:xfrm>
            <a:off x="1221777" y="584125"/>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a server</a:t>
            </a:r>
          </a:p>
        </p:txBody>
      </p:sp>
      <p:sp>
        <p:nvSpPr>
          <p:cNvPr id="9" name="Title 1">
            <a:extLst>
              <a:ext uri="{FF2B5EF4-FFF2-40B4-BE49-F238E27FC236}">
                <a16:creationId xmlns:a16="http://schemas.microsoft.com/office/drawing/2014/main" id="{8C63ED63-A6F1-E107-59CE-B6BACE81DD68}"/>
              </a:ext>
            </a:extLst>
          </p:cNvPr>
          <p:cNvSpPr txBox="1">
            <a:spLocks/>
          </p:cNvSpPr>
          <p:nvPr/>
        </p:nvSpPr>
        <p:spPr>
          <a:xfrm>
            <a:off x="1676213" y="1775748"/>
            <a:ext cx="3841606" cy="161361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Sign up for more </a:t>
            </a:r>
            <a:r>
              <a:rPr lang="en-GB" sz="2000" b="1" dirty="0"/>
              <a:t>power</a:t>
            </a:r>
            <a:r>
              <a:rPr lang="en-GB" sz="2000" dirty="0"/>
              <a:t>.  </a:t>
            </a:r>
          </a:p>
          <a:p>
            <a:pPr algn="ctr">
              <a:lnSpc>
                <a:spcPct val="120000"/>
              </a:lnSpc>
            </a:pPr>
            <a:r>
              <a:rPr lang="en-GB" sz="2000" dirty="0"/>
              <a:t>Colour in the correct number of power circles on the island’s Power Grid.</a:t>
            </a:r>
          </a:p>
        </p:txBody>
      </p:sp>
      <p:grpSp>
        <p:nvGrpSpPr>
          <p:cNvPr id="5" name="Group 4">
            <a:extLst>
              <a:ext uri="{FF2B5EF4-FFF2-40B4-BE49-F238E27FC236}">
                <a16:creationId xmlns:a16="http://schemas.microsoft.com/office/drawing/2014/main" id="{BC0282EA-4296-F382-3B64-5C811915D32C}"/>
              </a:ext>
            </a:extLst>
          </p:cNvPr>
          <p:cNvGrpSpPr/>
          <p:nvPr/>
        </p:nvGrpSpPr>
        <p:grpSpPr>
          <a:xfrm>
            <a:off x="7123743" y="2495333"/>
            <a:ext cx="3796407" cy="3578740"/>
            <a:chOff x="8412480" y="2616731"/>
            <a:chExt cx="2629458" cy="2478698"/>
          </a:xfrm>
        </p:grpSpPr>
        <p:pic>
          <p:nvPicPr>
            <p:cNvPr id="6" name="Picture 5">
              <a:extLst>
                <a:ext uri="{FF2B5EF4-FFF2-40B4-BE49-F238E27FC236}">
                  <a16:creationId xmlns:a16="http://schemas.microsoft.com/office/drawing/2014/main" id="{98CCC84F-E5E5-79E2-3869-9614E483E70F}"/>
                </a:ext>
              </a:extLst>
            </p:cNvPr>
            <p:cNvPicPr>
              <a:picLocks noChangeAspect="1"/>
            </p:cNvPicPr>
            <p:nvPr/>
          </p:nvPicPr>
          <p:blipFill>
            <a:blip r:embed="rId5"/>
            <a:srcRect l="6364" t="23406" r="52246" b="18520"/>
            <a:stretch/>
          </p:blipFill>
          <p:spPr>
            <a:xfrm>
              <a:off x="8412480" y="2616731"/>
              <a:ext cx="2629458" cy="2478698"/>
            </a:xfrm>
            <a:prstGeom prst="rect">
              <a:avLst/>
            </a:prstGeom>
          </p:spPr>
        </p:pic>
        <p:sp>
          <p:nvSpPr>
            <p:cNvPr id="7" name="Oval 6">
              <a:extLst>
                <a:ext uri="{FF2B5EF4-FFF2-40B4-BE49-F238E27FC236}">
                  <a16:creationId xmlns:a16="http://schemas.microsoft.com/office/drawing/2014/main" id="{E1AC10F3-2C82-D90C-3604-B69EB268CDA5}"/>
                </a:ext>
              </a:extLst>
            </p:cNvPr>
            <p:cNvSpPr/>
            <p:nvPr/>
          </p:nvSpPr>
          <p:spPr>
            <a:xfrm>
              <a:off x="9741828" y="2616731"/>
              <a:ext cx="457578" cy="487109"/>
            </a:xfrm>
            <a:custGeom>
              <a:avLst/>
              <a:gdLst>
                <a:gd name="connsiteX0" fmla="*/ 0 w 457578"/>
                <a:gd name="connsiteY0" fmla="*/ 243555 h 487109"/>
                <a:gd name="connsiteX1" fmla="*/ 228789 w 457578"/>
                <a:gd name="connsiteY1" fmla="*/ 0 h 487109"/>
                <a:gd name="connsiteX2" fmla="*/ 457578 w 457578"/>
                <a:gd name="connsiteY2" fmla="*/ 243555 h 487109"/>
                <a:gd name="connsiteX3" fmla="*/ 228789 w 457578"/>
                <a:gd name="connsiteY3" fmla="*/ 487110 h 487109"/>
                <a:gd name="connsiteX4" fmla="*/ 0 w 457578"/>
                <a:gd name="connsiteY4" fmla="*/ 243555 h 487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8" h="487109" extrusionOk="0">
                  <a:moveTo>
                    <a:pt x="0" y="243555"/>
                  </a:moveTo>
                  <a:cubicBezTo>
                    <a:pt x="-5259" y="140870"/>
                    <a:pt x="102562" y="5777"/>
                    <a:pt x="228789" y="0"/>
                  </a:cubicBezTo>
                  <a:cubicBezTo>
                    <a:pt x="371116" y="-8459"/>
                    <a:pt x="469056" y="103432"/>
                    <a:pt x="457578" y="243555"/>
                  </a:cubicBezTo>
                  <a:cubicBezTo>
                    <a:pt x="492493" y="370207"/>
                    <a:pt x="354998" y="490488"/>
                    <a:pt x="228789" y="487110"/>
                  </a:cubicBezTo>
                  <a:cubicBezTo>
                    <a:pt x="121993" y="518098"/>
                    <a:pt x="-27453" y="349718"/>
                    <a:pt x="0" y="2435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EB4FEFB-B12F-A948-3F62-D5DF4E055EB8}"/>
                </a:ext>
              </a:extLst>
            </p:cNvPr>
            <p:cNvSpPr/>
            <p:nvPr/>
          </p:nvSpPr>
          <p:spPr>
            <a:xfrm>
              <a:off x="8870157" y="4608320"/>
              <a:ext cx="457578" cy="487109"/>
            </a:xfrm>
            <a:custGeom>
              <a:avLst/>
              <a:gdLst>
                <a:gd name="connsiteX0" fmla="*/ 0 w 457578"/>
                <a:gd name="connsiteY0" fmla="*/ 243555 h 487109"/>
                <a:gd name="connsiteX1" fmla="*/ 228789 w 457578"/>
                <a:gd name="connsiteY1" fmla="*/ 0 h 487109"/>
                <a:gd name="connsiteX2" fmla="*/ 457578 w 457578"/>
                <a:gd name="connsiteY2" fmla="*/ 243555 h 487109"/>
                <a:gd name="connsiteX3" fmla="*/ 228789 w 457578"/>
                <a:gd name="connsiteY3" fmla="*/ 487110 h 487109"/>
                <a:gd name="connsiteX4" fmla="*/ 0 w 457578"/>
                <a:gd name="connsiteY4" fmla="*/ 243555 h 487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578" h="487109" extrusionOk="0">
                  <a:moveTo>
                    <a:pt x="0" y="243555"/>
                  </a:moveTo>
                  <a:cubicBezTo>
                    <a:pt x="-5259" y="140870"/>
                    <a:pt x="102562" y="5777"/>
                    <a:pt x="228789" y="0"/>
                  </a:cubicBezTo>
                  <a:cubicBezTo>
                    <a:pt x="371116" y="-8459"/>
                    <a:pt x="469056" y="103432"/>
                    <a:pt x="457578" y="243555"/>
                  </a:cubicBezTo>
                  <a:cubicBezTo>
                    <a:pt x="492493" y="370207"/>
                    <a:pt x="354998" y="490488"/>
                    <a:pt x="228789" y="487110"/>
                  </a:cubicBezTo>
                  <a:cubicBezTo>
                    <a:pt x="121993" y="518098"/>
                    <a:pt x="-27453" y="349718"/>
                    <a:pt x="0" y="243555"/>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90514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3062E-8BA2-664F-4385-548859221F6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4E06940-224A-4C27-0D19-E4A9C51E524A}"/>
              </a:ext>
            </a:extLst>
          </p:cNvPr>
          <p:cNvSpPr txBox="1">
            <a:spLocks/>
          </p:cNvSpPr>
          <p:nvPr/>
        </p:nvSpPr>
        <p:spPr>
          <a:xfrm>
            <a:off x="3705670" y="1156692"/>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Try the game!</a:t>
            </a:r>
          </a:p>
        </p:txBody>
      </p:sp>
      <p:sp>
        <p:nvSpPr>
          <p:cNvPr id="9" name="Title 1">
            <a:extLst>
              <a:ext uri="{FF2B5EF4-FFF2-40B4-BE49-F238E27FC236}">
                <a16:creationId xmlns:a16="http://schemas.microsoft.com/office/drawing/2014/main" id="{29421F7D-6A05-66C9-C423-156330C57CD3}"/>
              </a:ext>
            </a:extLst>
          </p:cNvPr>
          <p:cNvSpPr txBox="1">
            <a:spLocks/>
          </p:cNvSpPr>
          <p:nvPr/>
        </p:nvSpPr>
        <p:spPr>
          <a:xfrm>
            <a:off x="3648248" y="2122169"/>
            <a:ext cx="4895503" cy="2749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Try a few rounds of the game and come back after round 3 or 4.</a:t>
            </a:r>
          </a:p>
        </p:txBody>
      </p:sp>
    </p:spTree>
    <p:extLst>
      <p:ext uri="{BB962C8B-B14F-4D97-AF65-F5344CB8AC3E}">
        <p14:creationId xmlns:p14="http://schemas.microsoft.com/office/powerpoint/2010/main" val="32424552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64928-96C0-F977-9381-EAE75BA9E2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B7C1A39-599C-FC61-3695-8EB670F3F469}"/>
              </a:ext>
            </a:extLst>
          </p:cNvPr>
          <p:cNvSpPr txBox="1">
            <a:spLocks/>
          </p:cNvSpPr>
          <p:nvPr/>
        </p:nvSpPr>
        <p:spPr>
          <a:xfrm>
            <a:off x="1362646" y="410721"/>
            <a:ext cx="4210869" cy="1485420"/>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Gen 2 and 3 Servers</a:t>
            </a:r>
          </a:p>
        </p:txBody>
      </p:sp>
      <p:sp>
        <p:nvSpPr>
          <p:cNvPr id="6" name="Title 1">
            <a:extLst>
              <a:ext uri="{FF2B5EF4-FFF2-40B4-BE49-F238E27FC236}">
                <a16:creationId xmlns:a16="http://schemas.microsoft.com/office/drawing/2014/main" id="{3AC45131-D8AD-9F92-A5EB-13EECC0080A5}"/>
              </a:ext>
            </a:extLst>
          </p:cNvPr>
          <p:cNvSpPr txBox="1">
            <a:spLocks/>
          </p:cNvSpPr>
          <p:nvPr/>
        </p:nvSpPr>
        <p:spPr>
          <a:xfrm>
            <a:off x="1216264" y="1888280"/>
            <a:ext cx="4503634" cy="1421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must have the previous type of server before getting a more advanced server.</a:t>
            </a:r>
          </a:p>
        </p:txBody>
      </p:sp>
      <p:sp>
        <p:nvSpPr>
          <p:cNvPr id="7" name="Title 1">
            <a:extLst>
              <a:ext uri="{FF2B5EF4-FFF2-40B4-BE49-F238E27FC236}">
                <a16:creationId xmlns:a16="http://schemas.microsoft.com/office/drawing/2014/main" id="{915A70B6-F766-C144-8EFB-8D914C07450E}"/>
              </a:ext>
            </a:extLst>
          </p:cNvPr>
          <p:cNvSpPr txBox="1">
            <a:spLocks/>
          </p:cNvSpPr>
          <p:nvPr/>
        </p:nvSpPr>
        <p:spPr>
          <a:xfrm>
            <a:off x="1743962" y="3548383"/>
            <a:ext cx="3453492" cy="16117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Follow the lines to see which servers you can buy</a:t>
            </a:r>
          </a:p>
        </p:txBody>
      </p:sp>
      <p:pic>
        <p:nvPicPr>
          <p:cNvPr id="3" name="Picture 2">
            <a:extLst>
              <a:ext uri="{FF2B5EF4-FFF2-40B4-BE49-F238E27FC236}">
                <a16:creationId xmlns:a16="http://schemas.microsoft.com/office/drawing/2014/main" id="{03BAEAEA-754E-8859-B617-FB136B4D3B34}"/>
              </a:ext>
            </a:extLst>
          </p:cNvPr>
          <p:cNvPicPr>
            <a:picLocks noChangeAspect="1"/>
          </p:cNvPicPr>
          <p:nvPr/>
        </p:nvPicPr>
        <p:blipFill>
          <a:blip r:embed="rId3"/>
          <a:stretch>
            <a:fillRect/>
          </a:stretch>
        </p:blipFill>
        <p:spPr>
          <a:xfrm>
            <a:off x="7812686" y="44605"/>
            <a:ext cx="3603048" cy="6169687"/>
          </a:xfrm>
          <a:prstGeom prst="rect">
            <a:avLst/>
          </a:prstGeom>
        </p:spPr>
      </p:pic>
    </p:spTree>
    <p:extLst>
      <p:ext uri="{BB962C8B-B14F-4D97-AF65-F5344CB8AC3E}">
        <p14:creationId xmlns:p14="http://schemas.microsoft.com/office/powerpoint/2010/main" val="2152338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967A5-2FB3-4D99-0B06-F64E615278AA}"/>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A9BFB479-75D8-6BEE-3F3E-E0339EE8A350}"/>
              </a:ext>
            </a:extLst>
          </p:cNvPr>
          <p:cNvPicPr>
            <a:picLocks noChangeAspect="1"/>
          </p:cNvPicPr>
          <p:nvPr/>
        </p:nvPicPr>
        <p:blipFill>
          <a:blip r:embed="rId3"/>
          <a:srcRect r="-1618" b="45641"/>
          <a:stretch/>
        </p:blipFill>
        <p:spPr>
          <a:xfrm>
            <a:off x="6778681" y="2552197"/>
            <a:ext cx="4826008" cy="3406821"/>
          </a:xfrm>
          <a:prstGeom prst="rect">
            <a:avLst/>
          </a:prstGeom>
        </p:spPr>
      </p:pic>
      <p:sp>
        <p:nvSpPr>
          <p:cNvPr id="5" name="Title 1">
            <a:extLst>
              <a:ext uri="{FF2B5EF4-FFF2-40B4-BE49-F238E27FC236}">
                <a16:creationId xmlns:a16="http://schemas.microsoft.com/office/drawing/2014/main" id="{1F6290FF-A323-B348-D1FC-C4B8FA6D052C}"/>
              </a:ext>
            </a:extLst>
          </p:cNvPr>
          <p:cNvSpPr txBox="1">
            <a:spLocks/>
          </p:cNvSpPr>
          <p:nvPr/>
        </p:nvSpPr>
        <p:spPr>
          <a:xfrm>
            <a:off x="2074439" y="267001"/>
            <a:ext cx="8043122"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Buying Gen 2 and 3 Servers</a:t>
            </a:r>
          </a:p>
        </p:txBody>
      </p:sp>
      <p:sp>
        <p:nvSpPr>
          <p:cNvPr id="6" name="Title 1">
            <a:extLst>
              <a:ext uri="{FF2B5EF4-FFF2-40B4-BE49-F238E27FC236}">
                <a16:creationId xmlns:a16="http://schemas.microsoft.com/office/drawing/2014/main" id="{FA525291-C924-D892-DB4A-9A2DEDF60785}"/>
              </a:ext>
            </a:extLst>
          </p:cNvPr>
          <p:cNvSpPr txBox="1">
            <a:spLocks/>
          </p:cNvSpPr>
          <p:nvPr/>
        </p:nvSpPr>
        <p:spPr>
          <a:xfrm>
            <a:off x="1181735" y="1232478"/>
            <a:ext cx="4046705" cy="11933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must have enough data of the right type to buy a Gen. 2 or a Gen. 3 server.</a:t>
            </a:r>
          </a:p>
        </p:txBody>
      </p:sp>
      <p:sp>
        <p:nvSpPr>
          <p:cNvPr id="7" name="Title 1">
            <a:extLst>
              <a:ext uri="{FF2B5EF4-FFF2-40B4-BE49-F238E27FC236}">
                <a16:creationId xmlns:a16="http://schemas.microsoft.com/office/drawing/2014/main" id="{ECE7917E-58E4-66A5-6A72-7829EDF5C482}"/>
              </a:ext>
            </a:extLst>
          </p:cNvPr>
          <p:cNvSpPr txBox="1">
            <a:spLocks/>
          </p:cNvSpPr>
          <p:nvPr/>
        </p:nvSpPr>
        <p:spPr>
          <a:xfrm>
            <a:off x="7309173" y="1327978"/>
            <a:ext cx="3701092" cy="114667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Make sure the correct box is filled with coloured in data points in your data centre.</a:t>
            </a:r>
          </a:p>
        </p:txBody>
      </p:sp>
      <p:sp>
        <p:nvSpPr>
          <p:cNvPr id="8" name="Oval 7">
            <a:extLst>
              <a:ext uri="{FF2B5EF4-FFF2-40B4-BE49-F238E27FC236}">
                <a16:creationId xmlns:a16="http://schemas.microsoft.com/office/drawing/2014/main" id="{A33D46FD-B787-72A4-FEA1-FAF6CE798F7F}"/>
              </a:ext>
            </a:extLst>
          </p:cNvPr>
          <p:cNvSpPr/>
          <p:nvPr/>
        </p:nvSpPr>
        <p:spPr>
          <a:xfrm>
            <a:off x="7110465" y="4079992"/>
            <a:ext cx="1810510" cy="1559925"/>
          </a:xfrm>
          <a:custGeom>
            <a:avLst/>
            <a:gdLst>
              <a:gd name="connsiteX0" fmla="*/ 0 w 1810510"/>
              <a:gd name="connsiteY0" fmla="*/ 779963 h 1559925"/>
              <a:gd name="connsiteX1" fmla="*/ 905255 w 1810510"/>
              <a:gd name="connsiteY1" fmla="*/ 0 h 1559925"/>
              <a:gd name="connsiteX2" fmla="*/ 1810510 w 1810510"/>
              <a:gd name="connsiteY2" fmla="*/ 779963 h 1559925"/>
              <a:gd name="connsiteX3" fmla="*/ 905255 w 1810510"/>
              <a:gd name="connsiteY3" fmla="*/ 1559926 h 1559925"/>
              <a:gd name="connsiteX4" fmla="*/ 0 w 1810510"/>
              <a:gd name="connsiteY4" fmla="*/ 779963 h 1559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510" h="1559925" extrusionOk="0">
                <a:moveTo>
                  <a:pt x="0" y="779963"/>
                </a:moveTo>
                <a:cubicBezTo>
                  <a:pt x="-5194" y="380632"/>
                  <a:pt x="405866" y="25260"/>
                  <a:pt x="905255" y="0"/>
                </a:cubicBezTo>
                <a:cubicBezTo>
                  <a:pt x="1415251" y="-5317"/>
                  <a:pt x="1871996" y="319146"/>
                  <a:pt x="1810510" y="779963"/>
                </a:cubicBezTo>
                <a:cubicBezTo>
                  <a:pt x="1847646" y="1202365"/>
                  <a:pt x="1402236" y="1627699"/>
                  <a:pt x="905255" y="1559926"/>
                </a:cubicBezTo>
                <a:cubicBezTo>
                  <a:pt x="459237" y="1645378"/>
                  <a:pt x="-66013" y="1142557"/>
                  <a:pt x="0" y="779963"/>
                </a:cubicBezTo>
                <a:close/>
              </a:path>
            </a:pathLst>
          </a:custGeom>
          <a:noFill/>
          <a:ln w="76200">
            <a:solidFill>
              <a:srgbClr val="00206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384D5A55-0C63-6697-3778-F04EED66FBC2}"/>
              </a:ext>
            </a:extLst>
          </p:cNvPr>
          <p:cNvPicPr>
            <a:picLocks noChangeAspect="1"/>
          </p:cNvPicPr>
          <p:nvPr/>
        </p:nvPicPr>
        <p:blipFill>
          <a:blip r:embed="rId4"/>
          <a:srcRect b="49110"/>
          <a:stretch/>
        </p:blipFill>
        <p:spPr>
          <a:xfrm>
            <a:off x="664124" y="2769646"/>
            <a:ext cx="4749196" cy="3189372"/>
          </a:xfrm>
          <a:prstGeom prst="rect">
            <a:avLst/>
          </a:prstGeom>
        </p:spPr>
      </p:pic>
      <p:grpSp>
        <p:nvGrpSpPr>
          <p:cNvPr id="16" name="Group 15">
            <a:extLst>
              <a:ext uri="{FF2B5EF4-FFF2-40B4-BE49-F238E27FC236}">
                <a16:creationId xmlns:a16="http://schemas.microsoft.com/office/drawing/2014/main" id="{91862571-9F40-F6FC-E932-3EC04F689745}"/>
              </a:ext>
            </a:extLst>
          </p:cNvPr>
          <p:cNvGrpSpPr/>
          <p:nvPr/>
        </p:nvGrpSpPr>
        <p:grpSpPr>
          <a:xfrm>
            <a:off x="424344" y="2552197"/>
            <a:ext cx="707676" cy="654295"/>
            <a:chOff x="719852" y="2613775"/>
            <a:chExt cx="525566" cy="389953"/>
          </a:xfrm>
        </p:grpSpPr>
        <p:cxnSp>
          <p:nvCxnSpPr>
            <p:cNvPr id="9" name="Straight Connector 8">
              <a:extLst>
                <a:ext uri="{FF2B5EF4-FFF2-40B4-BE49-F238E27FC236}">
                  <a16:creationId xmlns:a16="http://schemas.microsoft.com/office/drawing/2014/main" id="{28B45876-8E25-50D6-0160-2DA9C52733BA}"/>
                </a:ext>
              </a:extLst>
            </p:cNvPr>
            <p:cNvCxnSpPr>
              <a:cxnSpLocks/>
            </p:cNvCxnSpPr>
            <p:nvPr/>
          </p:nvCxnSpPr>
          <p:spPr>
            <a:xfrm>
              <a:off x="719852" y="2613775"/>
              <a:ext cx="525566" cy="389953"/>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FDF82B8-F8B8-1D03-F59C-CC747638A5AB}"/>
                </a:ext>
              </a:extLst>
            </p:cNvPr>
            <p:cNvCxnSpPr>
              <a:cxnSpLocks/>
            </p:cNvCxnSpPr>
            <p:nvPr/>
          </p:nvCxnSpPr>
          <p:spPr>
            <a:xfrm flipH="1">
              <a:off x="719852" y="2613775"/>
              <a:ext cx="525566" cy="389953"/>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12705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064B-691F-9F8D-60E2-6B954F1619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58884F8-69A2-0B5B-6D11-EF5C2A45E8EF}"/>
              </a:ext>
            </a:extLst>
          </p:cNvPr>
          <p:cNvSpPr txBox="1">
            <a:spLocks/>
          </p:cNvSpPr>
          <p:nvPr/>
        </p:nvSpPr>
        <p:spPr>
          <a:xfrm>
            <a:off x="886446" y="233093"/>
            <a:ext cx="10419107"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Gen 2 and 3 Servers: Investor bonus</a:t>
            </a:r>
          </a:p>
        </p:txBody>
      </p:sp>
      <p:sp>
        <p:nvSpPr>
          <p:cNvPr id="5" name="Title 1">
            <a:extLst>
              <a:ext uri="{FF2B5EF4-FFF2-40B4-BE49-F238E27FC236}">
                <a16:creationId xmlns:a16="http://schemas.microsoft.com/office/drawing/2014/main" id="{D733D249-594A-F3FE-FF15-2CA59FB35ACD}"/>
              </a:ext>
            </a:extLst>
          </p:cNvPr>
          <p:cNvSpPr txBox="1">
            <a:spLocks/>
          </p:cNvSpPr>
          <p:nvPr/>
        </p:nvSpPr>
        <p:spPr>
          <a:xfrm>
            <a:off x="460401" y="1448627"/>
            <a:ext cx="4780659" cy="213770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The first person to buy each type of Gen. 2 and Gen . 3 server gets an investor bonus.</a:t>
            </a:r>
          </a:p>
          <a:p>
            <a:pPr algn="ctr">
              <a:lnSpc>
                <a:spcPct val="120000"/>
              </a:lnSpc>
            </a:pPr>
            <a:endParaRPr lang="en-GB" sz="2000" dirty="0"/>
          </a:p>
          <a:p>
            <a:pPr algn="ctr">
              <a:lnSpc>
                <a:spcPct val="120000"/>
              </a:lnSpc>
            </a:pPr>
            <a:r>
              <a:rPr lang="en-GB" sz="2000" dirty="0"/>
              <a:t>You must have enough data of that type to buy the server.</a:t>
            </a:r>
          </a:p>
        </p:txBody>
      </p:sp>
      <p:sp>
        <p:nvSpPr>
          <p:cNvPr id="6" name="Title 1">
            <a:extLst>
              <a:ext uri="{FF2B5EF4-FFF2-40B4-BE49-F238E27FC236}">
                <a16:creationId xmlns:a16="http://schemas.microsoft.com/office/drawing/2014/main" id="{85AA8C0E-5270-159F-6E7C-C9C292060359}"/>
              </a:ext>
            </a:extLst>
          </p:cNvPr>
          <p:cNvSpPr txBox="1">
            <a:spLocks/>
          </p:cNvSpPr>
          <p:nvPr/>
        </p:nvSpPr>
        <p:spPr>
          <a:xfrm>
            <a:off x="1404709" y="3625466"/>
            <a:ext cx="2882072" cy="13873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Add the coins:</a:t>
            </a:r>
            <a:br>
              <a:rPr lang="en-GB" sz="2000" dirty="0"/>
            </a:br>
            <a:r>
              <a:rPr lang="en-GB" sz="2000" dirty="0"/>
              <a:t>5 coins for Gen 2</a:t>
            </a:r>
            <a:br>
              <a:rPr lang="en-GB" sz="2000" dirty="0"/>
            </a:br>
            <a:r>
              <a:rPr lang="en-GB" sz="2000" dirty="0"/>
              <a:t>10 coins for Gen 3</a:t>
            </a:r>
          </a:p>
        </p:txBody>
      </p:sp>
      <p:sp>
        <p:nvSpPr>
          <p:cNvPr id="7" name="Title 1">
            <a:extLst>
              <a:ext uri="{FF2B5EF4-FFF2-40B4-BE49-F238E27FC236}">
                <a16:creationId xmlns:a16="http://schemas.microsoft.com/office/drawing/2014/main" id="{802A8E5B-960C-E1D7-1BDB-1CBFBF8D44DD}"/>
              </a:ext>
            </a:extLst>
          </p:cNvPr>
          <p:cNvSpPr txBox="1">
            <a:spLocks/>
          </p:cNvSpPr>
          <p:nvPr/>
        </p:nvSpPr>
        <p:spPr>
          <a:xfrm>
            <a:off x="1271183" y="5051927"/>
            <a:ext cx="3149125" cy="8673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800" dirty="0"/>
              <a:t>(You can’t spend the money straight away!)</a:t>
            </a:r>
          </a:p>
        </p:txBody>
      </p:sp>
      <p:pic>
        <p:nvPicPr>
          <p:cNvPr id="11" name="Picture 10">
            <a:extLst>
              <a:ext uri="{FF2B5EF4-FFF2-40B4-BE49-F238E27FC236}">
                <a16:creationId xmlns:a16="http://schemas.microsoft.com/office/drawing/2014/main" id="{3E2E701A-F8C8-4F1F-AB24-367069AA2206}"/>
              </a:ext>
            </a:extLst>
          </p:cNvPr>
          <p:cNvPicPr/>
          <p:nvPr/>
        </p:nvPicPr>
        <p:blipFill rotWithShape="1">
          <a:blip r:embed="rId3">
            <a:extLst>
              <a:ext uri="{28A0092B-C50C-407E-A947-70E740481C1C}">
                <a14:useLocalDpi xmlns:a14="http://schemas.microsoft.com/office/drawing/2010/main" val="0"/>
              </a:ext>
            </a:extLst>
          </a:blip>
          <a:srcRect l="63818" t="62416" r="18719" b="7943"/>
          <a:stretch/>
        </p:blipFill>
        <p:spPr bwMode="auto">
          <a:xfrm>
            <a:off x="6847033" y="1772058"/>
            <a:ext cx="4354611" cy="401911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893401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2072E-2A3C-9C60-104E-95DB250DF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B8CD5-9002-5379-BD7C-9D12D52FEBBD}"/>
              </a:ext>
            </a:extLst>
          </p:cNvPr>
          <p:cNvSpPr>
            <a:spLocks noGrp="1"/>
          </p:cNvSpPr>
          <p:nvPr>
            <p:ph type="title"/>
          </p:nvPr>
        </p:nvSpPr>
        <p:spPr>
          <a:xfrm>
            <a:off x="708225" y="862513"/>
            <a:ext cx="6934201" cy="1372271"/>
          </a:xfrm>
        </p:spPr>
        <p:txBody>
          <a:bodyPr>
            <a:normAutofit fontScale="90000"/>
          </a:bodyPr>
          <a:lstStyle/>
          <a:p>
            <a:pPr algn="ctr"/>
            <a:r>
              <a:rPr lang="en-GB" dirty="0"/>
              <a:t>Power, Pollution and Renewable Energy</a:t>
            </a:r>
          </a:p>
        </p:txBody>
      </p:sp>
      <p:sp>
        <p:nvSpPr>
          <p:cNvPr id="3" name="Title 1">
            <a:extLst>
              <a:ext uri="{FF2B5EF4-FFF2-40B4-BE49-F238E27FC236}">
                <a16:creationId xmlns:a16="http://schemas.microsoft.com/office/drawing/2014/main" id="{EE08937A-965D-00FB-87F6-1952815E3ACD}"/>
              </a:ext>
            </a:extLst>
          </p:cNvPr>
          <p:cNvSpPr txBox="1">
            <a:spLocks/>
          </p:cNvSpPr>
          <p:nvPr/>
        </p:nvSpPr>
        <p:spPr>
          <a:xfrm>
            <a:off x="1544820" y="2061197"/>
            <a:ext cx="5261009" cy="21377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As well as servers, you can buy power and water utilities, that will help you to not run out of power or water when you’re running your business.</a:t>
            </a:r>
          </a:p>
        </p:txBody>
      </p:sp>
      <p:sp>
        <p:nvSpPr>
          <p:cNvPr id="4" name="Title 1">
            <a:extLst>
              <a:ext uri="{FF2B5EF4-FFF2-40B4-BE49-F238E27FC236}">
                <a16:creationId xmlns:a16="http://schemas.microsoft.com/office/drawing/2014/main" id="{4F55A51E-07A8-3801-CD80-6792E721D5B9}"/>
              </a:ext>
            </a:extLst>
          </p:cNvPr>
          <p:cNvSpPr txBox="1">
            <a:spLocks/>
          </p:cNvSpPr>
          <p:nvPr/>
        </p:nvSpPr>
        <p:spPr>
          <a:xfrm>
            <a:off x="2142577" y="3856723"/>
            <a:ext cx="4065493" cy="22364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Renewable power sources will help not cause air pollution, to keep Atlantis Island a nice place to live for the islanders.</a:t>
            </a:r>
          </a:p>
        </p:txBody>
      </p:sp>
      <p:pic>
        <p:nvPicPr>
          <p:cNvPr id="11" name="Picture 10">
            <a:extLst>
              <a:ext uri="{FF2B5EF4-FFF2-40B4-BE49-F238E27FC236}">
                <a16:creationId xmlns:a16="http://schemas.microsoft.com/office/drawing/2014/main" id="{2EB56998-25BB-4D41-A075-166ED1251266}"/>
              </a:ext>
            </a:extLst>
          </p:cNvPr>
          <p:cNvPicPr>
            <a:picLocks noChangeAspect="1"/>
          </p:cNvPicPr>
          <p:nvPr/>
        </p:nvPicPr>
        <p:blipFill rotWithShape="1">
          <a:blip r:embed="rId2">
            <a:extLst>
              <a:ext uri="{28A0092B-C50C-407E-A947-70E740481C1C}">
                <a14:useLocalDpi xmlns:a14="http://schemas.microsoft.com/office/drawing/2010/main" val="0"/>
              </a:ext>
            </a:extLst>
          </a:blip>
          <a:srcRect l="61659" t="12986" r="18899" b="47890"/>
          <a:stretch/>
        </p:blipFill>
        <p:spPr bwMode="auto">
          <a:xfrm>
            <a:off x="7697231" y="702289"/>
            <a:ext cx="4343099" cy="4752651"/>
          </a:xfrm>
          <a:prstGeom prst="rect">
            <a:avLst/>
          </a:prstGeom>
          <a:ln>
            <a:noFill/>
          </a:ln>
          <a:extLst>
            <a:ext uri="{53640926-AAD7-44D8-BBD7-CCE9431645EC}">
              <a14:shadowObscured xmlns:a14="http://schemas.microsoft.com/office/drawing/2010/main"/>
            </a:ext>
          </a:extLst>
        </p:spPr>
      </p:pic>
      <p:sp>
        <p:nvSpPr>
          <p:cNvPr id="12" name="Oval 11">
            <a:extLst>
              <a:ext uri="{FF2B5EF4-FFF2-40B4-BE49-F238E27FC236}">
                <a16:creationId xmlns:a16="http://schemas.microsoft.com/office/drawing/2014/main" id="{D76BFDE4-9A24-4B2C-96D2-56055BD91A90}"/>
              </a:ext>
            </a:extLst>
          </p:cNvPr>
          <p:cNvSpPr/>
          <p:nvPr/>
        </p:nvSpPr>
        <p:spPr>
          <a:xfrm>
            <a:off x="7642424" y="2269486"/>
            <a:ext cx="2842149" cy="1817008"/>
          </a:xfrm>
          <a:custGeom>
            <a:avLst/>
            <a:gdLst>
              <a:gd name="connsiteX0" fmla="*/ 0 w 2842149"/>
              <a:gd name="connsiteY0" fmla="*/ 908504 h 1817008"/>
              <a:gd name="connsiteX1" fmla="*/ 1421075 w 2842149"/>
              <a:gd name="connsiteY1" fmla="*/ 0 h 1817008"/>
              <a:gd name="connsiteX2" fmla="*/ 2842150 w 2842149"/>
              <a:gd name="connsiteY2" fmla="*/ 908504 h 1817008"/>
              <a:gd name="connsiteX3" fmla="*/ 1421075 w 2842149"/>
              <a:gd name="connsiteY3" fmla="*/ 1817008 h 1817008"/>
              <a:gd name="connsiteX4" fmla="*/ 0 w 2842149"/>
              <a:gd name="connsiteY4" fmla="*/ 908504 h 181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49" h="1817008" extrusionOk="0">
                <a:moveTo>
                  <a:pt x="0" y="908504"/>
                </a:moveTo>
                <a:cubicBezTo>
                  <a:pt x="-15220" y="498856"/>
                  <a:pt x="640426" y="185459"/>
                  <a:pt x="1421075" y="0"/>
                </a:cubicBezTo>
                <a:cubicBezTo>
                  <a:pt x="2277050" y="-37679"/>
                  <a:pt x="2857261" y="399365"/>
                  <a:pt x="2842150" y="908504"/>
                </a:cubicBezTo>
                <a:cubicBezTo>
                  <a:pt x="2957681" y="1384249"/>
                  <a:pt x="2204758" y="1843284"/>
                  <a:pt x="1421075" y="1817008"/>
                </a:cubicBezTo>
                <a:cubicBezTo>
                  <a:pt x="679643" y="1885770"/>
                  <a:pt x="-65472" y="1342648"/>
                  <a:pt x="0" y="90850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160521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971EB-C2A5-FC2F-6588-262898916B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50DAD9A-E51D-0E76-3D1A-18CD2FA2EA70}"/>
              </a:ext>
            </a:extLst>
          </p:cNvPr>
          <p:cNvPicPr>
            <a:picLocks noChangeAspect="1"/>
          </p:cNvPicPr>
          <p:nvPr/>
        </p:nvPicPr>
        <p:blipFill>
          <a:blip r:embed="rId2"/>
          <a:srcRect t="7953" r="87195" b="77257"/>
          <a:stretch/>
        </p:blipFill>
        <p:spPr>
          <a:xfrm>
            <a:off x="6187445" y="857350"/>
            <a:ext cx="1077905" cy="840015"/>
          </a:xfrm>
          <a:prstGeom prst="rect">
            <a:avLst/>
          </a:prstGeom>
        </p:spPr>
      </p:pic>
      <p:pic>
        <p:nvPicPr>
          <p:cNvPr id="6" name="Picture 5">
            <a:extLst>
              <a:ext uri="{FF2B5EF4-FFF2-40B4-BE49-F238E27FC236}">
                <a16:creationId xmlns:a16="http://schemas.microsoft.com/office/drawing/2014/main" id="{3C4908CA-5560-EBEF-08FE-7C140A4F80FE}"/>
              </a:ext>
            </a:extLst>
          </p:cNvPr>
          <p:cNvPicPr>
            <a:picLocks noChangeAspect="1"/>
          </p:cNvPicPr>
          <p:nvPr/>
        </p:nvPicPr>
        <p:blipFill>
          <a:blip r:embed="rId3"/>
          <a:srcRect l="6308" t="43048" r="41671" b="47364"/>
          <a:stretch/>
        </p:blipFill>
        <p:spPr>
          <a:xfrm>
            <a:off x="7097282" y="3583897"/>
            <a:ext cx="3909568" cy="484311"/>
          </a:xfrm>
          <a:prstGeom prst="rect">
            <a:avLst/>
          </a:prstGeom>
        </p:spPr>
      </p:pic>
      <p:pic>
        <p:nvPicPr>
          <p:cNvPr id="5" name="Picture 4">
            <a:extLst>
              <a:ext uri="{FF2B5EF4-FFF2-40B4-BE49-F238E27FC236}">
                <a16:creationId xmlns:a16="http://schemas.microsoft.com/office/drawing/2014/main" id="{D28A4885-8F6D-3C47-6C3E-C757280045E0}"/>
              </a:ext>
            </a:extLst>
          </p:cNvPr>
          <p:cNvPicPr>
            <a:picLocks noChangeAspect="1"/>
          </p:cNvPicPr>
          <p:nvPr/>
        </p:nvPicPr>
        <p:blipFill>
          <a:blip r:embed="rId3"/>
          <a:srcRect l="75266" t="82299" r="10913" b="1264"/>
          <a:stretch/>
        </p:blipFill>
        <p:spPr>
          <a:xfrm>
            <a:off x="5424491" y="4833990"/>
            <a:ext cx="1601544" cy="1280077"/>
          </a:xfrm>
          <a:prstGeom prst="rect">
            <a:avLst/>
          </a:prstGeom>
        </p:spPr>
      </p:pic>
      <p:sp>
        <p:nvSpPr>
          <p:cNvPr id="8" name="Oval 7">
            <a:extLst>
              <a:ext uri="{FF2B5EF4-FFF2-40B4-BE49-F238E27FC236}">
                <a16:creationId xmlns:a16="http://schemas.microsoft.com/office/drawing/2014/main" id="{45228266-E099-115E-D2E1-88B1BD6A3FF5}"/>
              </a:ext>
            </a:extLst>
          </p:cNvPr>
          <p:cNvSpPr/>
          <p:nvPr/>
        </p:nvSpPr>
        <p:spPr>
          <a:xfrm>
            <a:off x="10214137" y="3530613"/>
            <a:ext cx="792713" cy="597493"/>
          </a:xfrm>
          <a:custGeom>
            <a:avLst/>
            <a:gdLst>
              <a:gd name="connsiteX0" fmla="*/ 0 w 792713"/>
              <a:gd name="connsiteY0" fmla="*/ 298747 h 597493"/>
              <a:gd name="connsiteX1" fmla="*/ 396357 w 792713"/>
              <a:gd name="connsiteY1" fmla="*/ 0 h 597493"/>
              <a:gd name="connsiteX2" fmla="*/ 792714 w 792713"/>
              <a:gd name="connsiteY2" fmla="*/ 298747 h 597493"/>
              <a:gd name="connsiteX3" fmla="*/ 396357 w 792713"/>
              <a:gd name="connsiteY3" fmla="*/ 597494 h 597493"/>
              <a:gd name="connsiteX4" fmla="*/ 0 w 792713"/>
              <a:gd name="connsiteY4" fmla="*/ 298747 h 597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713" h="597493" extrusionOk="0">
                <a:moveTo>
                  <a:pt x="0" y="298747"/>
                </a:moveTo>
                <a:cubicBezTo>
                  <a:pt x="-4187" y="159090"/>
                  <a:pt x="178565" y="49159"/>
                  <a:pt x="396357" y="0"/>
                </a:cubicBezTo>
                <a:cubicBezTo>
                  <a:pt x="641015" y="-13642"/>
                  <a:pt x="823500" y="118705"/>
                  <a:pt x="792714" y="298747"/>
                </a:cubicBezTo>
                <a:cubicBezTo>
                  <a:pt x="803436" y="461326"/>
                  <a:pt x="614837" y="607097"/>
                  <a:pt x="396357" y="597494"/>
                </a:cubicBezTo>
                <a:cubicBezTo>
                  <a:pt x="184213" y="608200"/>
                  <a:pt x="-4234" y="459368"/>
                  <a:pt x="0" y="29874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B905AC37-C835-E717-8279-0FD9291DFE94}"/>
              </a:ext>
            </a:extLst>
          </p:cNvPr>
          <p:cNvSpPr txBox="1">
            <a:spLocks/>
          </p:cNvSpPr>
          <p:nvPr/>
        </p:nvSpPr>
        <p:spPr>
          <a:xfrm>
            <a:off x="1051026" y="1059006"/>
            <a:ext cx="4697516" cy="7484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Pollution</a:t>
            </a:r>
          </a:p>
        </p:txBody>
      </p:sp>
      <p:sp>
        <p:nvSpPr>
          <p:cNvPr id="10" name="Title 1">
            <a:extLst>
              <a:ext uri="{FF2B5EF4-FFF2-40B4-BE49-F238E27FC236}">
                <a16:creationId xmlns:a16="http://schemas.microsoft.com/office/drawing/2014/main" id="{176C2750-5C9C-331F-72ED-0984FF706FA4}"/>
              </a:ext>
            </a:extLst>
          </p:cNvPr>
          <p:cNvSpPr txBox="1">
            <a:spLocks/>
          </p:cNvSpPr>
          <p:nvPr/>
        </p:nvSpPr>
        <p:spPr>
          <a:xfrm>
            <a:off x="1120816" y="1807433"/>
            <a:ext cx="4627726" cy="31576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If you colour in all the power circles in a row, you have caused too much pollution. </a:t>
            </a:r>
          </a:p>
          <a:p>
            <a:pPr algn="ctr">
              <a:lnSpc>
                <a:spcPct val="100000"/>
              </a:lnSpc>
            </a:pPr>
            <a:endParaRPr lang="en-GB" sz="2400" dirty="0"/>
          </a:p>
          <a:p>
            <a:pPr algn="ctr">
              <a:lnSpc>
                <a:spcPct val="100000"/>
              </a:lnSpc>
            </a:pPr>
            <a:endParaRPr lang="en-GB" sz="2400" dirty="0"/>
          </a:p>
          <a:p>
            <a:pPr algn="ctr">
              <a:lnSpc>
                <a:spcPct val="100000"/>
              </a:lnSpc>
            </a:pPr>
            <a:endParaRPr lang="en-GB" sz="2400" dirty="0"/>
          </a:p>
          <a:p>
            <a:pPr algn="ctr">
              <a:lnSpc>
                <a:spcPct val="100000"/>
              </a:lnSpc>
            </a:pPr>
            <a:r>
              <a:rPr lang="en-GB" sz="2400" dirty="0"/>
              <a:t>Colour in the pollution </a:t>
            </a:r>
            <a:br>
              <a:rPr lang="en-GB" sz="2400" dirty="0"/>
            </a:br>
            <a:r>
              <a:rPr lang="en-GB" sz="2400" dirty="0"/>
              <a:t>cloud for that row</a:t>
            </a:r>
          </a:p>
        </p:txBody>
      </p:sp>
      <p:sp>
        <p:nvSpPr>
          <p:cNvPr id="11" name="Title 1">
            <a:extLst>
              <a:ext uri="{FF2B5EF4-FFF2-40B4-BE49-F238E27FC236}">
                <a16:creationId xmlns:a16="http://schemas.microsoft.com/office/drawing/2014/main" id="{1E511202-CAEB-DBA9-9268-955A95473764}"/>
              </a:ext>
            </a:extLst>
          </p:cNvPr>
          <p:cNvSpPr txBox="1">
            <a:spLocks/>
          </p:cNvSpPr>
          <p:nvPr/>
        </p:nvSpPr>
        <p:spPr>
          <a:xfrm>
            <a:off x="1543867" y="5095978"/>
            <a:ext cx="3711831" cy="101808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Careful – too much pollution and the islanders will die</a:t>
            </a:r>
          </a:p>
        </p:txBody>
      </p:sp>
      <p:pic>
        <p:nvPicPr>
          <p:cNvPr id="2" name="Picture 1">
            <a:extLst>
              <a:ext uri="{FF2B5EF4-FFF2-40B4-BE49-F238E27FC236}">
                <a16:creationId xmlns:a16="http://schemas.microsoft.com/office/drawing/2014/main" id="{8B6A17F7-4201-760E-D106-7F9F1D1F32D1}"/>
              </a:ext>
            </a:extLst>
          </p:cNvPr>
          <p:cNvPicPr>
            <a:picLocks noChangeAspect="1"/>
          </p:cNvPicPr>
          <p:nvPr/>
        </p:nvPicPr>
        <p:blipFill>
          <a:blip r:embed="rId2"/>
          <a:srcRect l="6559" t="23995" r="41892" b="47463"/>
          <a:stretch/>
        </p:blipFill>
        <p:spPr>
          <a:xfrm>
            <a:off x="7089810" y="1659511"/>
            <a:ext cx="3884714" cy="1451361"/>
          </a:xfrm>
          <a:prstGeom prst="rect">
            <a:avLst/>
          </a:prstGeom>
        </p:spPr>
      </p:pic>
      <p:pic>
        <p:nvPicPr>
          <p:cNvPr id="4" name="Picture 3">
            <a:extLst>
              <a:ext uri="{FF2B5EF4-FFF2-40B4-BE49-F238E27FC236}">
                <a16:creationId xmlns:a16="http://schemas.microsoft.com/office/drawing/2014/main" id="{71AAA1E2-8BDF-F241-B0A9-11A88B764EF0}"/>
              </a:ext>
            </a:extLst>
          </p:cNvPr>
          <p:cNvPicPr>
            <a:picLocks noChangeAspect="1"/>
          </p:cNvPicPr>
          <p:nvPr/>
        </p:nvPicPr>
        <p:blipFill>
          <a:blip r:embed="rId4"/>
          <a:srcRect l="13686" t="18171" r="59027" b="76728"/>
          <a:stretch/>
        </p:blipFill>
        <p:spPr>
          <a:xfrm>
            <a:off x="7182171" y="1130068"/>
            <a:ext cx="3796407" cy="476159"/>
          </a:xfrm>
          <a:prstGeom prst="rect">
            <a:avLst/>
          </a:prstGeom>
        </p:spPr>
      </p:pic>
      <p:cxnSp>
        <p:nvCxnSpPr>
          <p:cNvPr id="12" name="Straight Arrow Connector 11">
            <a:extLst>
              <a:ext uri="{FF2B5EF4-FFF2-40B4-BE49-F238E27FC236}">
                <a16:creationId xmlns:a16="http://schemas.microsoft.com/office/drawing/2014/main" id="{B0E2C39C-2170-DEC0-DA78-A14D3EA60061}"/>
              </a:ext>
            </a:extLst>
          </p:cNvPr>
          <p:cNvCxnSpPr/>
          <p:nvPr/>
        </p:nvCxnSpPr>
        <p:spPr>
          <a:xfrm>
            <a:off x="9039247" y="3047196"/>
            <a:ext cx="0" cy="483417"/>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1F12109B-087B-D37A-FDFF-CF7BD5AAE201}"/>
              </a:ext>
            </a:extLst>
          </p:cNvPr>
          <p:cNvPicPr>
            <a:picLocks noChangeAspect="1"/>
          </p:cNvPicPr>
          <p:nvPr/>
        </p:nvPicPr>
        <p:blipFill>
          <a:blip r:embed="rId5"/>
          <a:stretch>
            <a:fillRect/>
          </a:stretch>
        </p:blipFill>
        <p:spPr>
          <a:xfrm>
            <a:off x="2668770" y="3190979"/>
            <a:ext cx="1463810" cy="785835"/>
          </a:xfrm>
          <a:prstGeom prst="rect">
            <a:avLst/>
          </a:prstGeom>
        </p:spPr>
      </p:pic>
    </p:spTree>
    <p:extLst>
      <p:ext uri="{BB962C8B-B14F-4D97-AF65-F5344CB8AC3E}">
        <p14:creationId xmlns:p14="http://schemas.microsoft.com/office/powerpoint/2010/main" val="3021257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ACDE6-CFD3-B255-9438-424D57E2AD3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AE28086-A685-1766-F0ED-801C98E69366}"/>
              </a:ext>
            </a:extLst>
          </p:cNvPr>
          <p:cNvPicPr>
            <a:picLocks noChangeAspect="1"/>
          </p:cNvPicPr>
          <p:nvPr/>
        </p:nvPicPr>
        <p:blipFill>
          <a:blip r:embed="rId2"/>
          <a:srcRect l="6820" t="89378" r="50789" b="1"/>
          <a:stretch/>
        </p:blipFill>
        <p:spPr>
          <a:xfrm>
            <a:off x="7256581" y="4377208"/>
            <a:ext cx="3814602" cy="645956"/>
          </a:xfrm>
          <a:prstGeom prst="rect">
            <a:avLst/>
          </a:prstGeom>
        </p:spPr>
      </p:pic>
      <p:pic>
        <p:nvPicPr>
          <p:cNvPr id="3" name="Picture 2">
            <a:extLst>
              <a:ext uri="{FF2B5EF4-FFF2-40B4-BE49-F238E27FC236}">
                <a16:creationId xmlns:a16="http://schemas.microsoft.com/office/drawing/2014/main" id="{D4B249B3-808E-6D44-0AEA-5D4A035412A9}"/>
              </a:ext>
            </a:extLst>
          </p:cNvPr>
          <p:cNvPicPr>
            <a:picLocks noChangeAspect="1"/>
          </p:cNvPicPr>
          <p:nvPr/>
        </p:nvPicPr>
        <p:blipFill>
          <a:blip r:embed="rId2"/>
          <a:srcRect l="6132" t="23594" r="50789" b="19086"/>
          <a:stretch/>
        </p:blipFill>
        <p:spPr>
          <a:xfrm>
            <a:off x="7116939" y="789373"/>
            <a:ext cx="3954244" cy="3555858"/>
          </a:xfrm>
          <a:prstGeom prst="rect">
            <a:avLst/>
          </a:prstGeom>
        </p:spPr>
      </p:pic>
      <p:pic>
        <p:nvPicPr>
          <p:cNvPr id="6" name="Picture 5">
            <a:extLst>
              <a:ext uri="{FF2B5EF4-FFF2-40B4-BE49-F238E27FC236}">
                <a16:creationId xmlns:a16="http://schemas.microsoft.com/office/drawing/2014/main" id="{9024B9BD-FFE8-5A98-05DB-F95C741005D3}"/>
              </a:ext>
            </a:extLst>
          </p:cNvPr>
          <p:cNvPicPr>
            <a:picLocks noChangeAspect="1"/>
          </p:cNvPicPr>
          <p:nvPr/>
        </p:nvPicPr>
        <p:blipFill>
          <a:blip r:embed="rId2"/>
          <a:srcRect l="62099" t="86359" r="24427" b="1857"/>
          <a:stretch/>
        </p:blipFill>
        <p:spPr>
          <a:xfrm>
            <a:off x="5362485" y="5023164"/>
            <a:ext cx="1722369" cy="1018090"/>
          </a:xfrm>
          <a:prstGeom prst="rect">
            <a:avLst/>
          </a:prstGeom>
        </p:spPr>
      </p:pic>
      <p:sp>
        <p:nvSpPr>
          <p:cNvPr id="8" name="Title 1">
            <a:extLst>
              <a:ext uri="{FF2B5EF4-FFF2-40B4-BE49-F238E27FC236}">
                <a16:creationId xmlns:a16="http://schemas.microsoft.com/office/drawing/2014/main" id="{F39A9EF2-B138-B8B8-2727-843A11A4A752}"/>
              </a:ext>
            </a:extLst>
          </p:cNvPr>
          <p:cNvSpPr txBox="1">
            <a:spLocks/>
          </p:cNvSpPr>
          <p:nvPr/>
        </p:nvSpPr>
        <p:spPr>
          <a:xfrm>
            <a:off x="1051027" y="858180"/>
            <a:ext cx="4697516" cy="7484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Power cuts</a:t>
            </a:r>
          </a:p>
        </p:txBody>
      </p:sp>
      <p:sp>
        <p:nvSpPr>
          <p:cNvPr id="9" name="Title 1">
            <a:extLst>
              <a:ext uri="{FF2B5EF4-FFF2-40B4-BE49-F238E27FC236}">
                <a16:creationId xmlns:a16="http://schemas.microsoft.com/office/drawing/2014/main" id="{71F6C357-0877-5420-5EC8-0F15B4FD8B09}"/>
              </a:ext>
            </a:extLst>
          </p:cNvPr>
          <p:cNvSpPr txBox="1">
            <a:spLocks/>
          </p:cNvSpPr>
          <p:nvPr/>
        </p:nvSpPr>
        <p:spPr>
          <a:xfrm>
            <a:off x="1120817" y="1606608"/>
            <a:ext cx="4557935" cy="24795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If you colour in all the power circles in a column, you have caused a power cut. </a:t>
            </a:r>
          </a:p>
          <a:p>
            <a:pPr algn="ctr">
              <a:lnSpc>
                <a:spcPct val="100000"/>
              </a:lnSpc>
            </a:pPr>
            <a:endParaRPr lang="en-GB" sz="2400" dirty="0"/>
          </a:p>
          <a:p>
            <a:pPr algn="ctr">
              <a:lnSpc>
                <a:spcPct val="100000"/>
              </a:lnSpc>
            </a:pPr>
            <a:r>
              <a:rPr lang="en-GB" sz="2400" dirty="0"/>
              <a:t>Colour in the power cut symbol for that column</a:t>
            </a:r>
          </a:p>
        </p:txBody>
      </p:sp>
      <p:sp>
        <p:nvSpPr>
          <p:cNvPr id="10" name="Title 1">
            <a:extLst>
              <a:ext uri="{FF2B5EF4-FFF2-40B4-BE49-F238E27FC236}">
                <a16:creationId xmlns:a16="http://schemas.microsoft.com/office/drawing/2014/main" id="{D4E09F16-C3DC-5B94-61A9-631D50F28B64}"/>
              </a:ext>
            </a:extLst>
          </p:cNvPr>
          <p:cNvSpPr txBox="1">
            <a:spLocks/>
          </p:cNvSpPr>
          <p:nvPr/>
        </p:nvSpPr>
        <p:spPr>
          <a:xfrm>
            <a:off x="1543868" y="5023164"/>
            <a:ext cx="3711831" cy="101808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Careful – too power cuts and the islanders won’t be able to run vital services and will die</a:t>
            </a:r>
          </a:p>
        </p:txBody>
      </p:sp>
      <p:sp>
        <p:nvSpPr>
          <p:cNvPr id="11" name="Oval 10">
            <a:extLst>
              <a:ext uri="{FF2B5EF4-FFF2-40B4-BE49-F238E27FC236}">
                <a16:creationId xmlns:a16="http://schemas.microsoft.com/office/drawing/2014/main" id="{6E1A3169-4238-F7F0-F69B-D2A7F9EDFFBC}"/>
              </a:ext>
            </a:extLst>
          </p:cNvPr>
          <p:cNvSpPr/>
          <p:nvPr/>
        </p:nvSpPr>
        <p:spPr>
          <a:xfrm>
            <a:off x="9030503" y="4331074"/>
            <a:ext cx="713575" cy="589753"/>
          </a:xfrm>
          <a:custGeom>
            <a:avLst/>
            <a:gdLst>
              <a:gd name="connsiteX0" fmla="*/ 0 w 713575"/>
              <a:gd name="connsiteY0" fmla="*/ 294877 h 589753"/>
              <a:gd name="connsiteX1" fmla="*/ 356788 w 713575"/>
              <a:gd name="connsiteY1" fmla="*/ 0 h 589753"/>
              <a:gd name="connsiteX2" fmla="*/ 713576 w 713575"/>
              <a:gd name="connsiteY2" fmla="*/ 294877 h 589753"/>
              <a:gd name="connsiteX3" fmla="*/ 356788 w 713575"/>
              <a:gd name="connsiteY3" fmla="*/ 589754 h 589753"/>
              <a:gd name="connsiteX4" fmla="*/ 0 w 713575"/>
              <a:gd name="connsiteY4" fmla="*/ 294877 h 5897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575" h="589753" extrusionOk="0">
                <a:moveTo>
                  <a:pt x="0" y="294877"/>
                </a:moveTo>
                <a:cubicBezTo>
                  <a:pt x="-5863" y="167503"/>
                  <a:pt x="160659" y="40749"/>
                  <a:pt x="356788" y="0"/>
                </a:cubicBezTo>
                <a:cubicBezTo>
                  <a:pt x="584589" y="-16288"/>
                  <a:pt x="747231" y="115570"/>
                  <a:pt x="713576" y="294877"/>
                </a:cubicBezTo>
                <a:cubicBezTo>
                  <a:pt x="730420" y="453941"/>
                  <a:pt x="552784" y="613715"/>
                  <a:pt x="356788" y="589754"/>
                </a:cubicBezTo>
                <a:cubicBezTo>
                  <a:pt x="164217" y="596849"/>
                  <a:pt x="-25886" y="431002"/>
                  <a:pt x="0" y="294877"/>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8CC5E2AF-FD8A-78BE-5278-8B85115D11B6}"/>
              </a:ext>
            </a:extLst>
          </p:cNvPr>
          <p:cNvPicPr>
            <a:picLocks noChangeAspect="1"/>
          </p:cNvPicPr>
          <p:nvPr/>
        </p:nvPicPr>
        <p:blipFill>
          <a:blip r:embed="rId3"/>
          <a:srcRect l="13686" t="18171" r="59027" b="76728"/>
          <a:stretch/>
        </p:blipFill>
        <p:spPr>
          <a:xfrm>
            <a:off x="7195857" y="344198"/>
            <a:ext cx="3796407" cy="476159"/>
          </a:xfrm>
          <a:prstGeom prst="rect">
            <a:avLst/>
          </a:prstGeom>
        </p:spPr>
      </p:pic>
      <p:grpSp>
        <p:nvGrpSpPr>
          <p:cNvPr id="19" name="Group 18">
            <a:extLst>
              <a:ext uri="{FF2B5EF4-FFF2-40B4-BE49-F238E27FC236}">
                <a16:creationId xmlns:a16="http://schemas.microsoft.com/office/drawing/2014/main" id="{8092BAF7-343A-FE45-012B-2EDD25D3055E}"/>
              </a:ext>
            </a:extLst>
          </p:cNvPr>
          <p:cNvGrpSpPr/>
          <p:nvPr/>
        </p:nvGrpSpPr>
        <p:grpSpPr>
          <a:xfrm>
            <a:off x="2593390" y="3978570"/>
            <a:ext cx="1397495" cy="855990"/>
            <a:chOff x="405668" y="3792922"/>
            <a:chExt cx="1004492" cy="584286"/>
          </a:xfrm>
        </p:grpSpPr>
        <p:grpSp>
          <p:nvGrpSpPr>
            <p:cNvPr id="5" name="Group 4">
              <a:extLst>
                <a:ext uri="{FF2B5EF4-FFF2-40B4-BE49-F238E27FC236}">
                  <a16:creationId xmlns:a16="http://schemas.microsoft.com/office/drawing/2014/main" id="{2E96DB20-7ABA-CB0A-88BA-EA5D211B2BC9}"/>
                </a:ext>
              </a:extLst>
            </p:cNvPr>
            <p:cNvGrpSpPr/>
            <p:nvPr/>
          </p:nvGrpSpPr>
          <p:grpSpPr>
            <a:xfrm>
              <a:off x="405668" y="3792922"/>
              <a:ext cx="1004492" cy="584286"/>
              <a:chOff x="1356124" y="5206370"/>
              <a:chExt cx="1004492" cy="584286"/>
            </a:xfrm>
          </p:grpSpPr>
          <p:grpSp>
            <p:nvGrpSpPr>
              <p:cNvPr id="7" name="Group 6">
                <a:extLst>
                  <a:ext uri="{FF2B5EF4-FFF2-40B4-BE49-F238E27FC236}">
                    <a16:creationId xmlns:a16="http://schemas.microsoft.com/office/drawing/2014/main" id="{88683D7E-F1F3-22C1-2534-8FE944DBAA45}"/>
                  </a:ext>
                </a:extLst>
              </p:cNvPr>
              <p:cNvGrpSpPr/>
              <p:nvPr/>
            </p:nvGrpSpPr>
            <p:grpSpPr>
              <a:xfrm>
                <a:off x="1356124" y="5206370"/>
                <a:ext cx="1004492" cy="584286"/>
                <a:chOff x="6457150" y="5997454"/>
                <a:chExt cx="1004492" cy="572661"/>
              </a:xfrm>
            </p:grpSpPr>
            <p:sp>
              <p:nvSpPr>
                <p:cNvPr id="14" name="TextBox 13">
                  <a:extLst>
                    <a:ext uri="{FF2B5EF4-FFF2-40B4-BE49-F238E27FC236}">
                      <a16:creationId xmlns:a16="http://schemas.microsoft.com/office/drawing/2014/main" id="{DE8D2E89-5DE3-8EE4-A95D-D6045630D9D0}"/>
                    </a:ext>
                  </a:extLst>
                </p:cNvPr>
                <p:cNvSpPr txBox="1"/>
                <p:nvPr/>
              </p:nvSpPr>
              <p:spPr>
                <a:xfrm>
                  <a:off x="6522087" y="5997454"/>
                  <a:ext cx="459992" cy="308856"/>
                </a:xfrm>
                <a:prstGeom prst="rect">
                  <a:avLst/>
                </a:prstGeom>
                <a:noFill/>
              </p:spPr>
              <p:txBody>
                <a:bodyPr wrap="square" rtlCol="0">
                  <a:spAutoFit/>
                </a:bodyPr>
                <a:lstStyle/>
                <a:p>
                  <a:pPr algn="ctr"/>
                  <a:r>
                    <a:rPr lang="en-GB" sz="2400" b="1" dirty="0">
                      <a:latin typeface="+mj-lt"/>
                    </a:rPr>
                    <a:t>6 x</a:t>
                  </a:r>
                  <a:endParaRPr lang="en-GB" sz="1600" b="1" dirty="0">
                    <a:latin typeface="+mj-lt"/>
                  </a:endParaRPr>
                </a:p>
              </p:txBody>
            </p:sp>
            <p:sp>
              <p:nvSpPr>
                <p:cNvPr id="15" name="TextBox 14">
                  <a:extLst>
                    <a:ext uri="{FF2B5EF4-FFF2-40B4-BE49-F238E27FC236}">
                      <a16:creationId xmlns:a16="http://schemas.microsoft.com/office/drawing/2014/main" id="{ED6A343E-1743-7791-B962-969C3891296A}"/>
                    </a:ext>
                  </a:extLst>
                </p:cNvPr>
                <p:cNvSpPr txBox="1"/>
                <p:nvPr/>
              </p:nvSpPr>
              <p:spPr>
                <a:xfrm>
                  <a:off x="6562422" y="6283785"/>
                  <a:ext cx="899220" cy="247085"/>
                </a:xfrm>
                <a:prstGeom prst="rect">
                  <a:avLst/>
                </a:prstGeom>
                <a:noFill/>
              </p:spPr>
              <p:txBody>
                <a:bodyPr wrap="square" rtlCol="0">
                  <a:spAutoFit/>
                </a:bodyPr>
                <a:lstStyle/>
                <a:p>
                  <a:r>
                    <a:rPr lang="en-GB" b="1" dirty="0">
                      <a:latin typeface="+mj-lt"/>
                    </a:rPr>
                    <a:t>=</a:t>
                  </a:r>
                  <a:endParaRPr lang="en-GB" sz="1200" b="1" dirty="0">
                    <a:latin typeface="+mj-lt"/>
                  </a:endParaRPr>
                </a:p>
              </p:txBody>
            </p:sp>
            <p:pic>
              <p:nvPicPr>
                <p:cNvPr id="16" name="Picture 15">
                  <a:extLst>
                    <a:ext uri="{FF2B5EF4-FFF2-40B4-BE49-F238E27FC236}">
                      <a16:creationId xmlns:a16="http://schemas.microsoft.com/office/drawing/2014/main" id="{B85010CA-39BE-B2D1-38A7-806D0CF646A2}"/>
                    </a:ext>
                  </a:extLst>
                </p:cNvPr>
                <p:cNvPicPr>
                  <a:picLocks noChangeAspect="1"/>
                </p:cNvPicPr>
                <p:nvPr/>
              </p:nvPicPr>
              <p:blipFill>
                <a:blip r:embed="rId4"/>
                <a:stretch>
                  <a:fillRect/>
                </a:stretch>
              </p:blipFill>
              <p:spPr>
                <a:xfrm>
                  <a:off x="6794650" y="6283785"/>
                  <a:ext cx="243836" cy="243836"/>
                </a:xfrm>
                <a:prstGeom prst="rect">
                  <a:avLst/>
                </a:prstGeom>
              </p:spPr>
            </p:pic>
            <p:sp>
              <p:nvSpPr>
                <p:cNvPr id="17" name="Rectangle: Rounded Corners 16">
                  <a:extLst>
                    <a:ext uri="{FF2B5EF4-FFF2-40B4-BE49-F238E27FC236}">
                      <a16:creationId xmlns:a16="http://schemas.microsoft.com/office/drawing/2014/main" id="{512F2C49-28E9-68CA-36D9-28637453B4BA}"/>
                    </a:ext>
                  </a:extLst>
                </p:cNvPr>
                <p:cNvSpPr/>
                <p:nvPr/>
              </p:nvSpPr>
              <p:spPr>
                <a:xfrm>
                  <a:off x="6457150" y="6006106"/>
                  <a:ext cx="1001466" cy="564009"/>
                </a:xfrm>
                <a:prstGeom prst="roundRect">
                  <a:avLst/>
                </a:prstGeom>
                <a:noFill/>
                <a:ln>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Oval 11" descr="Circle shape">
                <a:extLst>
                  <a:ext uri="{FF2B5EF4-FFF2-40B4-BE49-F238E27FC236}">
                    <a16:creationId xmlns:a16="http://schemas.microsoft.com/office/drawing/2014/main" id="{9BE5E3AE-013E-4A43-E328-04592C4021BF}"/>
                  </a:ext>
                </a:extLst>
              </p:cNvPr>
              <p:cNvSpPr/>
              <p:nvPr/>
            </p:nvSpPr>
            <p:spPr>
              <a:xfrm>
                <a:off x="1870591" y="5257078"/>
                <a:ext cx="225150" cy="225150"/>
              </a:xfrm>
              <a:prstGeom prst="ellipse">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1">
                  <a:latin typeface="Segoe UI" panose="020B0502040204020203" pitchFamily="34" charset="0"/>
                </a:endParaRP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C3B704CC-8366-0A56-96EA-735522B0B9F2}"/>
                  </a:ext>
                </a:extLst>
              </p:cNvPr>
              <p:cNvPicPr>
                <a:picLocks noChangeAspect="1"/>
              </p:cNvPicPr>
              <p:nvPr/>
            </p:nvPicPr>
            <p:blipFill>
              <a:blip r:embed="rId5">
                <a:duotone>
                  <a:schemeClr val="bg2">
                    <a:shade val="45000"/>
                    <a:satMod val="135000"/>
                  </a:schemeClr>
                  <a:prstClr val="white"/>
                </a:duotone>
              </a:blip>
              <a:srcRect l="21740" r="21069" b="13459"/>
              <a:stretch/>
            </p:blipFill>
            <p:spPr>
              <a:xfrm>
                <a:off x="1922113" y="5288646"/>
                <a:ext cx="113707" cy="172061"/>
              </a:xfrm>
              <a:prstGeom prst="rect">
                <a:avLst/>
              </a:prstGeom>
              <a:noFill/>
            </p:spPr>
          </p:pic>
        </p:grpSp>
        <p:cxnSp>
          <p:nvCxnSpPr>
            <p:cNvPr id="18" name="Straight Arrow Connector 17">
              <a:extLst>
                <a:ext uri="{FF2B5EF4-FFF2-40B4-BE49-F238E27FC236}">
                  <a16:creationId xmlns:a16="http://schemas.microsoft.com/office/drawing/2014/main" id="{A3C8DE59-8079-CA89-D564-BD68AC612CA0}"/>
                </a:ext>
              </a:extLst>
            </p:cNvPr>
            <p:cNvCxnSpPr>
              <a:cxnSpLocks/>
            </p:cNvCxnSpPr>
            <p:nvPr/>
          </p:nvCxnSpPr>
          <p:spPr>
            <a:xfrm>
              <a:off x="1261985" y="3824917"/>
              <a:ext cx="0" cy="260148"/>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77766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AEB87-D676-6766-3738-7809B96B0EF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6A0B114-16A2-3A7A-3F2A-A97383046112}"/>
              </a:ext>
            </a:extLst>
          </p:cNvPr>
          <p:cNvSpPr txBox="1">
            <a:spLocks/>
          </p:cNvSpPr>
          <p:nvPr/>
        </p:nvSpPr>
        <p:spPr>
          <a:xfrm>
            <a:off x="1411373" y="749185"/>
            <a:ext cx="4697516" cy="7484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Going Green!</a:t>
            </a:r>
          </a:p>
        </p:txBody>
      </p:sp>
      <p:sp>
        <p:nvSpPr>
          <p:cNvPr id="11" name="Title 1">
            <a:extLst>
              <a:ext uri="{FF2B5EF4-FFF2-40B4-BE49-F238E27FC236}">
                <a16:creationId xmlns:a16="http://schemas.microsoft.com/office/drawing/2014/main" id="{D87F912B-3582-DA13-F33B-56B19666A273}"/>
              </a:ext>
            </a:extLst>
          </p:cNvPr>
          <p:cNvSpPr txBox="1">
            <a:spLocks/>
          </p:cNvSpPr>
          <p:nvPr/>
        </p:nvSpPr>
        <p:spPr>
          <a:xfrm>
            <a:off x="1306010" y="1759240"/>
            <a:ext cx="4908242" cy="153397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can buy renewable power.  This replaces a row of fossil fuel power, and increases the amount of power </a:t>
            </a:r>
          </a:p>
        </p:txBody>
      </p:sp>
      <p:sp>
        <p:nvSpPr>
          <p:cNvPr id="12" name="Title 1">
            <a:extLst>
              <a:ext uri="{FF2B5EF4-FFF2-40B4-BE49-F238E27FC236}">
                <a16:creationId xmlns:a16="http://schemas.microsoft.com/office/drawing/2014/main" id="{A17CB649-E575-04DC-8603-499A9BD798EB}"/>
              </a:ext>
            </a:extLst>
          </p:cNvPr>
          <p:cNvSpPr txBox="1">
            <a:spLocks/>
          </p:cNvSpPr>
          <p:nvPr/>
        </p:nvSpPr>
        <p:spPr>
          <a:xfrm>
            <a:off x="1588021" y="3576047"/>
            <a:ext cx="4344220" cy="1444241"/>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400" dirty="0"/>
              <a:t>You can buy this on your own or with other players.</a:t>
            </a:r>
          </a:p>
          <a:p>
            <a:pPr algn="ctr">
              <a:lnSpc>
                <a:spcPct val="100000"/>
              </a:lnSpc>
            </a:pPr>
            <a:r>
              <a:rPr lang="en-GB" sz="2400" dirty="0"/>
              <a:t>Everyone gets to use the power.</a:t>
            </a:r>
          </a:p>
        </p:txBody>
      </p:sp>
      <p:sp>
        <p:nvSpPr>
          <p:cNvPr id="3" name="Title 1">
            <a:extLst>
              <a:ext uri="{FF2B5EF4-FFF2-40B4-BE49-F238E27FC236}">
                <a16:creationId xmlns:a16="http://schemas.microsoft.com/office/drawing/2014/main" id="{670E7FB6-D18C-A123-C7CA-912D50CFB1C4}"/>
              </a:ext>
            </a:extLst>
          </p:cNvPr>
          <p:cNvSpPr txBox="1">
            <a:spLocks/>
          </p:cNvSpPr>
          <p:nvPr/>
        </p:nvSpPr>
        <p:spPr>
          <a:xfrm>
            <a:off x="2185522" y="4973073"/>
            <a:ext cx="3320133" cy="1306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00000"/>
              </a:lnSpc>
            </a:pPr>
            <a:r>
              <a:rPr lang="en-GB" sz="2000" dirty="0"/>
              <a:t>It costs eight coins.</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DB7EA31E-9E1F-7938-C18B-EE66F69F51CC}"/>
              </a:ext>
            </a:extLst>
          </p:cNvPr>
          <p:cNvPicPr>
            <a:picLocks noChangeAspect="1"/>
          </p:cNvPicPr>
          <p:nvPr/>
        </p:nvPicPr>
        <p:blipFill>
          <a:blip r:embed="rId2"/>
          <a:srcRect l="12913" t="6316" r="13291" b="21298"/>
          <a:stretch/>
        </p:blipFill>
        <p:spPr>
          <a:xfrm>
            <a:off x="1694863" y="5303125"/>
            <a:ext cx="617795" cy="598994"/>
          </a:xfrm>
          <a:prstGeom prst="rect">
            <a:avLst/>
          </a:prstGeom>
        </p:spPr>
      </p:pic>
      <p:sp>
        <p:nvSpPr>
          <p:cNvPr id="5" name="TextBox 4">
            <a:extLst>
              <a:ext uri="{FF2B5EF4-FFF2-40B4-BE49-F238E27FC236}">
                <a16:creationId xmlns:a16="http://schemas.microsoft.com/office/drawing/2014/main" id="{60444216-FB2C-B38C-0E47-F761FA9EB430}"/>
              </a:ext>
            </a:extLst>
          </p:cNvPr>
          <p:cNvSpPr txBox="1"/>
          <p:nvPr/>
        </p:nvSpPr>
        <p:spPr>
          <a:xfrm>
            <a:off x="1271193" y="5317344"/>
            <a:ext cx="423670" cy="584775"/>
          </a:xfrm>
          <a:prstGeom prst="rect">
            <a:avLst/>
          </a:prstGeom>
          <a:noFill/>
        </p:spPr>
        <p:txBody>
          <a:bodyPr wrap="square" rtlCol="0">
            <a:spAutoFit/>
          </a:bodyPr>
          <a:lstStyle/>
          <a:p>
            <a:pPr algn="ctr"/>
            <a:r>
              <a:rPr lang="en-GB" sz="3200" b="1" dirty="0">
                <a:latin typeface="+mj-lt"/>
              </a:rPr>
              <a:t>8</a:t>
            </a:r>
            <a:endParaRPr lang="en-GB" sz="1400" b="1" dirty="0">
              <a:latin typeface="+mj-lt"/>
            </a:endParaRPr>
          </a:p>
        </p:txBody>
      </p:sp>
      <p:pic>
        <p:nvPicPr>
          <p:cNvPr id="27" name="Picture 26" descr="A black background with a black square&#10;&#10;Description automatically generated with medium confidence">
            <a:extLst>
              <a:ext uri="{FF2B5EF4-FFF2-40B4-BE49-F238E27FC236}">
                <a16:creationId xmlns:a16="http://schemas.microsoft.com/office/drawing/2014/main" id="{473F08B8-B041-ACAD-B226-014CFCDD3768}"/>
              </a:ext>
            </a:extLst>
          </p:cNvPr>
          <p:cNvPicPr>
            <a:picLocks noChangeAspect="1"/>
          </p:cNvPicPr>
          <p:nvPr/>
        </p:nvPicPr>
        <p:blipFill>
          <a:blip r:embed="rId3"/>
          <a:srcRect l="6483" t="384" r="7123" b="14650"/>
          <a:stretch/>
        </p:blipFill>
        <p:spPr>
          <a:xfrm>
            <a:off x="377595" y="308130"/>
            <a:ext cx="1317268" cy="1295502"/>
          </a:xfrm>
          <a:prstGeom prst="rect">
            <a:avLst/>
          </a:prstGeom>
        </p:spPr>
      </p:pic>
      <p:pic>
        <p:nvPicPr>
          <p:cNvPr id="14" name="Picture 13">
            <a:extLst>
              <a:ext uri="{FF2B5EF4-FFF2-40B4-BE49-F238E27FC236}">
                <a16:creationId xmlns:a16="http://schemas.microsoft.com/office/drawing/2014/main" id="{45D95C83-4F0C-4D0E-9CBF-95E97F18E470}"/>
              </a:ext>
            </a:extLst>
          </p:cNvPr>
          <p:cNvPicPr>
            <a:picLocks noChangeAspect="1"/>
          </p:cNvPicPr>
          <p:nvPr/>
        </p:nvPicPr>
        <p:blipFill rotWithShape="1">
          <a:blip r:embed="rId4">
            <a:extLst>
              <a:ext uri="{28A0092B-C50C-407E-A947-70E740481C1C}">
                <a14:useLocalDpi xmlns:a14="http://schemas.microsoft.com/office/drawing/2010/main" val="0"/>
              </a:ext>
            </a:extLst>
          </a:blip>
          <a:srcRect l="20843" t="68816" r="63717" b="8554"/>
          <a:stretch/>
        </p:blipFill>
        <p:spPr bwMode="auto">
          <a:xfrm>
            <a:off x="6529742" y="1759240"/>
            <a:ext cx="4787434" cy="381590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51727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667E5-35BA-1844-30C3-A91B7170E45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8159699-C1FD-C879-59FF-01CE516E2160}"/>
              </a:ext>
            </a:extLst>
          </p:cNvPr>
          <p:cNvPicPr>
            <a:picLocks noChangeAspect="1"/>
          </p:cNvPicPr>
          <p:nvPr/>
        </p:nvPicPr>
        <p:blipFill>
          <a:blip r:embed="rId2"/>
          <a:srcRect l="6128" t="23723" b="18747"/>
          <a:stretch/>
        </p:blipFill>
        <p:spPr>
          <a:xfrm>
            <a:off x="6529736" y="1845892"/>
            <a:ext cx="5119411" cy="2106538"/>
          </a:xfrm>
          <a:prstGeom prst="rect">
            <a:avLst/>
          </a:prstGeom>
        </p:spPr>
      </p:pic>
      <p:pic>
        <p:nvPicPr>
          <p:cNvPr id="10" name="Picture 9">
            <a:extLst>
              <a:ext uri="{FF2B5EF4-FFF2-40B4-BE49-F238E27FC236}">
                <a16:creationId xmlns:a16="http://schemas.microsoft.com/office/drawing/2014/main" id="{66D48ED3-F567-A2E8-58EA-434F96E30FB0}"/>
              </a:ext>
            </a:extLst>
          </p:cNvPr>
          <p:cNvPicPr>
            <a:picLocks noChangeAspect="1"/>
          </p:cNvPicPr>
          <p:nvPr/>
        </p:nvPicPr>
        <p:blipFill>
          <a:blip r:embed="rId3"/>
          <a:srcRect l="6413" t="42101" b="46783"/>
          <a:stretch/>
        </p:blipFill>
        <p:spPr>
          <a:xfrm>
            <a:off x="6563170" y="4341474"/>
            <a:ext cx="5085977" cy="405715"/>
          </a:xfrm>
          <a:prstGeom prst="rect">
            <a:avLst/>
          </a:prstGeom>
        </p:spPr>
      </p:pic>
      <p:sp>
        <p:nvSpPr>
          <p:cNvPr id="13" name="Title 1">
            <a:extLst>
              <a:ext uri="{FF2B5EF4-FFF2-40B4-BE49-F238E27FC236}">
                <a16:creationId xmlns:a16="http://schemas.microsoft.com/office/drawing/2014/main" id="{94C5E145-0C0F-4803-2612-7A7BAAAD9B07}"/>
              </a:ext>
            </a:extLst>
          </p:cNvPr>
          <p:cNvSpPr txBox="1">
            <a:spLocks/>
          </p:cNvSpPr>
          <p:nvPr/>
        </p:nvSpPr>
        <p:spPr>
          <a:xfrm>
            <a:off x="1967335" y="450776"/>
            <a:ext cx="3356833" cy="1169346"/>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Renewable Power</a:t>
            </a:r>
          </a:p>
        </p:txBody>
      </p:sp>
      <p:sp>
        <p:nvSpPr>
          <p:cNvPr id="14" name="Title 1">
            <a:extLst>
              <a:ext uri="{FF2B5EF4-FFF2-40B4-BE49-F238E27FC236}">
                <a16:creationId xmlns:a16="http://schemas.microsoft.com/office/drawing/2014/main" id="{6F29C3E3-3D8C-AEF3-60F7-59842D29AEA2}"/>
              </a:ext>
            </a:extLst>
          </p:cNvPr>
          <p:cNvSpPr txBox="1">
            <a:spLocks/>
          </p:cNvSpPr>
          <p:nvPr/>
        </p:nvSpPr>
        <p:spPr>
          <a:xfrm>
            <a:off x="1456443" y="1819059"/>
            <a:ext cx="3965864" cy="243247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400" dirty="0"/>
              <a:t>Draw a line around the whole row that you have chosen.</a:t>
            </a:r>
          </a:p>
          <a:p>
            <a:pPr algn="ctr">
              <a:lnSpc>
                <a:spcPct val="120000"/>
              </a:lnSpc>
            </a:pPr>
            <a:endParaRPr lang="en-GB" sz="2400" dirty="0"/>
          </a:p>
          <a:p>
            <a:pPr algn="ctr">
              <a:lnSpc>
                <a:spcPct val="120000"/>
              </a:lnSpc>
            </a:pPr>
            <a:r>
              <a:rPr lang="en-GB" sz="2400" dirty="0"/>
              <a:t>There is now six more power circles available. Any player can use this power</a:t>
            </a:r>
          </a:p>
        </p:txBody>
      </p:sp>
      <p:sp>
        <p:nvSpPr>
          <p:cNvPr id="15" name="Title 1">
            <a:extLst>
              <a:ext uri="{FF2B5EF4-FFF2-40B4-BE49-F238E27FC236}">
                <a16:creationId xmlns:a16="http://schemas.microsoft.com/office/drawing/2014/main" id="{51CAF523-C28C-DAA1-1427-032EB3491B19}"/>
              </a:ext>
            </a:extLst>
          </p:cNvPr>
          <p:cNvSpPr txBox="1">
            <a:spLocks/>
          </p:cNvSpPr>
          <p:nvPr/>
        </p:nvSpPr>
        <p:spPr>
          <a:xfrm>
            <a:off x="1358782" y="4649407"/>
            <a:ext cx="4101980" cy="138249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10000"/>
              </a:lnSpc>
            </a:pPr>
            <a:r>
              <a:rPr lang="en-GB" sz="2000" dirty="0"/>
              <a:t>If the pollution cloud wasn’t filled in, it cannot be filled in now.  </a:t>
            </a:r>
          </a:p>
          <a:p>
            <a:pPr algn="ctr">
              <a:lnSpc>
                <a:spcPct val="110000"/>
              </a:lnSpc>
            </a:pPr>
            <a:r>
              <a:rPr lang="en-GB" sz="2000" dirty="0"/>
              <a:t>Well done – you’ve made the island a bit nicer</a:t>
            </a:r>
          </a:p>
        </p:txBody>
      </p:sp>
      <p:sp>
        <p:nvSpPr>
          <p:cNvPr id="16" name="Oval 15">
            <a:extLst>
              <a:ext uri="{FF2B5EF4-FFF2-40B4-BE49-F238E27FC236}">
                <a16:creationId xmlns:a16="http://schemas.microsoft.com/office/drawing/2014/main" id="{37E0F1B5-5AE5-067A-AA93-C5820CCEE971}"/>
              </a:ext>
            </a:extLst>
          </p:cNvPr>
          <p:cNvSpPr/>
          <p:nvPr/>
        </p:nvSpPr>
        <p:spPr>
          <a:xfrm>
            <a:off x="9756937" y="4318462"/>
            <a:ext cx="545018" cy="471456"/>
          </a:xfrm>
          <a:custGeom>
            <a:avLst/>
            <a:gdLst>
              <a:gd name="connsiteX0" fmla="*/ 0 w 545018"/>
              <a:gd name="connsiteY0" fmla="*/ 235728 h 471456"/>
              <a:gd name="connsiteX1" fmla="*/ 272509 w 545018"/>
              <a:gd name="connsiteY1" fmla="*/ 0 h 471456"/>
              <a:gd name="connsiteX2" fmla="*/ 545018 w 545018"/>
              <a:gd name="connsiteY2" fmla="*/ 235728 h 471456"/>
              <a:gd name="connsiteX3" fmla="*/ 272509 w 545018"/>
              <a:gd name="connsiteY3" fmla="*/ 471456 h 471456"/>
              <a:gd name="connsiteX4" fmla="*/ 0 w 545018"/>
              <a:gd name="connsiteY4" fmla="*/ 235728 h 471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018" h="471456" extrusionOk="0">
                <a:moveTo>
                  <a:pt x="0" y="235728"/>
                </a:moveTo>
                <a:cubicBezTo>
                  <a:pt x="-5818" y="140745"/>
                  <a:pt x="122829" y="36432"/>
                  <a:pt x="272509" y="0"/>
                </a:cubicBezTo>
                <a:cubicBezTo>
                  <a:pt x="457162" y="-18089"/>
                  <a:pt x="578986" y="88935"/>
                  <a:pt x="545018" y="235728"/>
                </a:cubicBezTo>
                <a:cubicBezTo>
                  <a:pt x="570523" y="360175"/>
                  <a:pt x="421994" y="494632"/>
                  <a:pt x="272509" y="471456"/>
                </a:cubicBezTo>
                <a:cubicBezTo>
                  <a:pt x="136310" y="494116"/>
                  <a:pt x="-25333" y="339757"/>
                  <a:pt x="0" y="235728"/>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background with a black square&#10;&#10;Description automatically generated with medium confidence">
            <a:extLst>
              <a:ext uri="{FF2B5EF4-FFF2-40B4-BE49-F238E27FC236}">
                <a16:creationId xmlns:a16="http://schemas.microsoft.com/office/drawing/2014/main" id="{ED4789A2-D7B9-6F43-36CD-166FADD1AFE5}"/>
              </a:ext>
            </a:extLst>
          </p:cNvPr>
          <p:cNvPicPr>
            <a:picLocks noChangeAspect="1"/>
          </p:cNvPicPr>
          <p:nvPr/>
        </p:nvPicPr>
        <p:blipFill>
          <a:blip r:embed="rId4"/>
          <a:srcRect l="6483" t="384" r="7123" b="14650"/>
          <a:stretch/>
        </p:blipFill>
        <p:spPr>
          <a:xfrm>
            <a:off x="377595" y="308130"/>
            <a:ext cx="1317268" cy="1295502"/>
          </a:xfrm>
          <a:prstGeom prst="rect">
            <a:avLst/>
          </a:prstGeom>
        </p:spPr>
      </p:pic>
      <p:pic>
        <p:nvPicPr>
          <p:cNvPr id="3" name="Picture 2">
            <a:extLst>
              <a:ext uri="{FF2B5EF4-FFF2-40B4-BE49-F238E27FC236}">
                <a16:creationId xmlns:a16="http://schemas.microsoft.com/office/drawing/2014/main" id="{766DF4D2-961E-8338-21AC-F0D0424F3A84}"/>
              </a:ext>
            </a:extLst>
          </p:cNvPr>
          <p:cNvPicPr>
            <a:picLocks noChangeAspect="1"/>
          </p:cNvPicPr>
          <p:nvPr/>
        </p:nvPicPr>
        <p:blipFill>
          <a:blip r:embed="rId2"/>
          <a:srcRect b="76115"/>
          <a:stretch/>
        </p:blipFill>
        <p:spPr>
          <a:xfrm>
            <a:off x="6426928" y="981582"/>
            <a:ext cx="5222219" cy="837477"/>
          </a:xfrm>
          <a:prstGeom prst="rect">
            <a:avLst/>
          </a:prstGeom>
        </p:spPr>
      </p:pic>
      <p:pic>
        <p:nvPicPr>
          <p:cNvPr id="11" name="Picture 10">
            <a:extLst>
              <a:ext uri="{FF2B5EF4-FFF2-40B4-BE49-F238E27FC236}">
                <a16:creationId xmlns:a16="http://schemas.microsoft.com/office/drawing/2014/main" id="{30720BA2-AD91-2BBB-E5FE-86167A813171}"/>
              </a:ext>
            </a:extLst>
          </p:cNvPr>
          <p:cNvPicPr>
            <a:picLocks noChangeAspect="1"/>
          </p:cNvPicPr>
          <p:nvPr/>
        </p:nvPicPr>
        <p:blipFill>
          <a:blip r:embed="rId5"/>
          <a:stretch>
            <a:fillRect/>
          </a:stretch>
        </p:blipFill>
        <p:spPr>
          <a:xfrm>
            <a:off x="5492535" y="5183524"/>
            <a:ext cx="805715" cy="662765"/>
          </a:xfrm>
          <a:prstGeom prst="rect">
            <a:avLst/>
          </a:prstGeom>
        </p:spPr>
      </p:pic>
    </p:spTree>
    <p:extLst>
      <p:ext uri="{BB962C8B-B14F-4D97-AF65-F5344CB8AC3E}">
        <p14:creationId xmlns:p14="http://schemas.microsoft.com/office/powerpoint/2010/main" val="22720368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7F96A-CEB0-F173-D1A5-CFB7B7D255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40B38-AE5D-2DDE-6C15-88167D50B39C}"/>
              </a:ext>
            </a:extLst>
          </p:cNvPr>
          <p:cNvSpPr>
            <a:spLocks noGrp="1"/>
          </p:cNvSpPr>
          <p:nvPr>
            <p:ph type="title"/>
          </p:nvPr>
        </p:nvSpPr>
        <p:spPr>
          <a:xfrm>
            <a:off x="1419748" y="757408"/>
            <a:ext cx="4981142" cy="1538834"/>
          </a:xfrm>
        </p:spPr>
        <p:txBody>
          <a:bodyPr>
            <a:normAutofit/>
          </a:bodyPr>
          <a:lstStyle/>
          <a:p>
            <a:pPr algn="ctr"/>
            <a:r>
              <a:rPr lang="en-GB" sz="3600" dirty="0"/>
              <a:t>Dealing with water shortages</a:t>
            </a:r>
          </a:p>
        </p:txBody>
      </p:sp>
      <p:sp>
        <p:nvSpPr>
          <p:cNvPr id="5" name="Title 1">
            <a:extLst>
              <a:ext uri="{FF2B5EF4-FFF2-40B4-BE49-F238E27FC236}">
                <a16:creationId xmlns:a16="http://schemas.microsoft.com/office/drawing/2014/main" id="{6BA4B22E-7544-E22E-1B14-398A4F1B2E47}"/>
              </a:ext>
            </a:extLst>
          </p:cNvPr>
          <p:cNvSpPr txBox="1">
            <a:spLocks/>
          </p:cNvSpPr>
          <p:nvPr/>
        </p:nvSpPr>
        <p:spPr>
          <a:xfrm>
            <a:off x="945547" y="3805373"/>
            <a:ext cx="5929544" cy="16382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There are three ways you can get more water:</a:t>
            </a:r>
          </a:p>
          <a:p>
            <a:pPr marL="342900" indent="-342900" algn="ctr">
              <a:lnSpc>
                <a:spcPct val="120000"/>
              </a:lnSpc>
              <a:buFont typeface="Arial" panose="020B0604020202020204" pitchFamily="34" charset="0"/>
              <a:buChar char="•"/>
            </a:pPr>
            <a:r>
              <a:rPr lang="en-GB" sz="2000" dirty="0"/>
              <a:t>Buy swimming pool server cooling</a:t>
            </a:r>
          </a:p>
          <a:p>
            <a:pPr marL="342900" indent="-342900" algn="ctr">
              <a:lnSpc>
                <a:spcPct val="120000"/>
              </a:lnSpc>
              <a:buFont typeface="Arial" panose="020B0604020202020204" pitchFamily="34" charset="0"/>
              <a:buChar char="•"/>
            </a:pPr>
            <a:r>
              <a:rPr lang="en-GB" sz="2000" dirty="0"/>
              <a:t>Buy an undersea data centre</a:t>
            </a:r>
          </a:p>
          <a:p>
            <a:pPr marL="342900" indent="-342900" algn="ctr">
              <a:lnSpc>
                <a:spcPct val="120000"/>
              </a:lnSpc>
              <a:buFont typeface="Arial" panose="020B0604020202020204" pitchFamily="34" charset="0"/>
              <a:buChar char="•"/>
            </a:pPr>
            <a:r>
              <a:rPr lang="en-GB" sz="2000" dirty="0"/>
              <a:t>Or expand the reservoir</a:t>
            </a:r>
          </a:p>
        </p:txBody>
      </p:sp>
      <p:sp>
        <p:nvSpPr>
          <p:cNvPr id="3" name="Title 1">
            <a:extLst>
              <a:ext uri="{FF2B5EF4-FFF2-40B4-BE49-F238E27FC236}">
                <a16:creationId xmlns:a16="http://schemas.microsoft.com/office/drawing/2014/main" id="{50957DAB-0C74-6EA2-A613-A9A2336C37CC}"/>
              </a:ext>
            </a:extLst>
          </p:cNvPr>
          <p:cNvSpPr txBox="1">
            <a:spLocks/>
          </p:cNvSpPr>
          <p:nvPr/>
        </p:nvSpPr>
        <p:spPr>
          <a:xfrm>
            <a:off x="990150" y="2105058"/>
            <a:ext cx="5840339" cy="15388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Data Centres require a lot of water to cool the servers.  There are some options for dealing with this without using all the water.</a:t>
            </a:r>
          </a:p>
        </p:txBody>
      </p:sp>
      <p:pic>
        <p:nvPicPr>
          <p:cNvPr id="8" name="Picture 7">
            <a:extLst>
              <a:ext uri="{FF2B5EF4-FFF2-40B4-BE49-F238E27FC236}">
                <a16:creationId xmlns:a16="http://schemas.microsoft.com/office/drawing/2014/main" id="{FD892367-95C5-47B8-A09A-F0346AEFDEAE}"/>
              </a:ext>
            </a:extLst>
          </p:cNvPr>
          <p:cNvPicPr>
            <a:picLocks noChangeAspect="1"/>
          </p:cNvPicPr>
          <p:nvPr/>
        </p:nvPicPr>
        <p:blipFill rotWithShape="1">
          <a:blip r:embed="rId2">
            <a:extLst>
              <a:ext uri="{28A0092B-C50C-407E-A947-70E740481C1C}">
                <a14:useLocalDpi xmlns:a14="http://schemas.microsoft.com/office/drawing/2010/main" val="0"/>
              </a:ext>
            </a:extLst>
          </a:blip>
          <a:srcRect l="61659" t="12986" r="18899" b="47890"/>
          <a:stretch/>
        </p:blipFill>
        <p:spPr bwMode="auto">
          <a:xfrm>
            <a:off x="7697231" y="702289"/>
            <a:ext cx="4343099" cy="4752651"/>
          </a:xfrm>
          <a:prstGeom prst="rect">
            <a:avLst/>
          </a:prstGeom>
          <a:ln>
            <a:noFill/>
          </a:ln>
          <a:extLst>
            <a:ext uri="{53640926-AAD7-44D8-BBD7-CCE9431645EC}">
              <a14:shadowObscured xmlns:a14="http://schemas.microsoft.com/office/drawing/2010/main"/>
            </a:ext>
          </a:extLst>
        </p:spPr>
      </p:pic>
      <p:sp>
        <p:nvSpPr>
          <p:cNvPr id="9" name="Oval 8">
            <a:extLst>
              <a:ext uri="{FF2B5EF4-FFF2-40B4-BE49-F238E27FC236}">
                <a16:creationId xmlns:a16="http://schemas.microsoft.com/office/drawing/2014/main" id="{3255C3EF-9617-49E1-A2D8-B3C91C81D4DE}"/>
              </a:ext>
            </a:extLst>
          </p:cNvPr>
          <p:cNvSpPr/>
          <p:nvPr/>
        </p:nvSpPr>
        <p:spPr>
          <a:xfrm>
            <a:off x="7642424" y="2269486"/>
            <a:ext cx="2842149" cy="1817008"/>
          </a:xfrm>
          <a:custGeom>
            <a:avLst/>
            <a:gdLst>
              <a:gd name="connsiteX0" fmla="*/ 0 w 2842149"/>
              <a:gd name="connsiteY0" fmla="*/ 908504 h 1817008"/>
              <a:gd name="connsiteX1" fmla="*/ 1421075 w 2842149"/>
              <a:gd name="connsiteY1" fmla="*/ 0 h 1817008"/>
              <a:gd name="connsiteX2" fmla="*/ 2842150 w 2842149"/>
              <a:gd name="connsiteY2" fmla="*/ 908504 h 1817008"/>
              <a:gd name="connsiteX3" fmla="*/ 1421075 w 2842149"/>
              <a:gd name="connsiteY3" fmla="*/ 1817008 h 1817008"/>
              <a:gd name="connsiteX4" fmla="*/ 0 w 2842149"/>
              <a:gd name="connsiteY4" fmla="*/ 908504 h 1817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2149" h="1817008" extrusionOk="0">
                <a:moveTo>
                  <a:pt x="0" y="908504"/>
                </a:moveTo>
                <a:cubicBezTo>
                  <a:pt x="-15220" y="498856"/>
                  <a:pt x="640426" y="185459"/>
                  <a:pt x="1421075" y="0"/>
                </a:cubicBezTo>
                <a:cubicBezTo>
                  <a:pt x="2277050" y="-37679"/>
                  <a:pt x="2857261" y="399365"/>
                  <a:pt x="2842150" y="908504"/>
                </a:cubicBezTo>
                <a:cubicBezTo>
                  <a:pt x="2957681" y="1384249"/>
                  <a:pt x="2204758" y="1843284"/>
                  <a:pt x="1421075" y="1817008"/>
                </a:cubicBezTo>
                <a:cubicBezTo>
                  <a:pt x="679643" y="1885770"/>
                  <a:pt x="-65472" y="1342648"/>
                  <a:pt x="0" y="908504"/>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689041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FEDC5-A0EC-E144-2910-D5E58D4475A9}"/>
            </a:ext>
          </a:extLst>
        </p:cNvPr>
        <p:cNvGrpSpPr/>
        <p:nvPr/>
      </p:nvGrpSpPr>
      <p:grpSpPr>
        <a:xfrm>
          <a:off x="0" y="0"/>
          <a:ext cx="0" cy="0"/>
          <a:chOff x="0" y="0"/>
          <a:chExt cx="0" cy="0"/>
        </a:xfrm>
      </p:grpSpPr>
      <p:sp>
        <p:nvSpPr>
          <p:cNvPr id="44" name="Rectangle: Rounded Corners 43">
            <a:extLst>
              <a:ext uri="{FF2B5EF4-FFF2-40B4-BE49-F238E27FC236}">
                <a16:creationId xmlns:a16="http://schemas.microsoft.com/office/drawing/2014/main" id="{4C232F1F-09F8-891B-501C-D914C25465AC}"/>
              </a:ext>
            </a:extLst>
          </p:cNvPr>
          <p:cNvSpPr/>
          <p:nvPr/>
        </p:nvSpPr>
        <p:spPr>
          <a:xfrm>
            <a:off x="10354617" y="2858378"/>
            <a:ext cx="1105103" cy="3059064"/>
          </a:xfrm>
          <a:prstGeom prst="roundRect">
            <a:avLst>
              <a:gd name="adj" fmla="val 9888"/>
            </a:avLst>
          </a:prstGeom>
          <a:solidFill>
            <a:srgbClr val="6CDDD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5" name="Picture 44" descr="A black background with a black square&#10;&#10;Description automatically generated with medium confidence">
            <a:extLst>
              <a:ext uri="{FF2B5EF4-FFF2-40B4-BE49-F238E27FC236}">
                <a16:creationId xmlns:a16="http://schemas.microsoft.com/office/drawing/2014/main" id="{5F87FD6A-8CD0-80D0-B786-49E873BD1C21}"/>
              </a:ext>
            </a:extLst>
          </p:cNvPr>
          <p:cNvPicPr>
            <a:picLocks noChangeAspect="1"/>
          </p:cNvPicPr>
          <p:nvPr/>
        </p:nvPicPr>
        <p:blipFill>
          <a:blip r:embed="rId2"/>
          <a:srcRect l="19028" t="2879" r="19779" b="17297"/>
          <a:stretch/>
        </p:blipFill>
        <p:spPr>
          <a:xfrm>
            <a:off x="10479226" y="4964436"/>
            <a:ext cx="176651" cy="224314"/>
          </a:xfrm>
          <a:prstGeom prst="rect">
            <a:avLst/>
          </a:prstGeom>
        </p:spPr>
      </p:pic>
      <p:sp>
        <p:nvSpPr>
          <p:cNvPr id="46" name="Title 1">
            <a:extLst>
              <a:ext uri="{FF2B5EF4-FFF2-40B4-BE49-F238E27FC236}">
                <a16:creationId xmlns:a16="http://schemas.microsoft.com/office/drawing/2014/main" id="{BFAAE178-F808-C573-2F0A-B1607E7CDA11}"/>
              </a:ext>
            </a:extLst>
          </p:cNvPr>
          <p:cNvSpPr txBox="1">
            <a:spLocks/>
          </p:cNvSpPr>
          <p:nvPr/>
        </p:nvSpPr>
        <p:spPr>
          <a:xfrm>
            <a:off x="10467631" y="2864603"/>
            <a:ext cx="957502" cy="6909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600" noProof="1"/>
              <a:t>Water usage</a:t>
            </a:r>
          </a:p>
        </p:txBody>
      </p:sp>
      <p:pic>
        <p:nvPicPr>
          <p:cNvPr id="47" name="Picture 46">
            <a:extLst>
              <a:ext uri="{FF2B5EF4-FFF2-40B4-BE49-F238E27FC236}">
                <a16:creationId xmlns:a16="http://schemas.microsoft.com/office/drawing/2014/main" id="{C1FE30A9-232D-B809-192F-A5DD6059241A}"/>
              </a:ext>
            </a:extLst>
          </p:cNvPr>
          <p:cNvPicPr>
            <a:picLocks noChangeAspect="1"/>
          </p:cNvPicPr>
          <p:nvPr/>
        </p:nvPicPr>
        <p:blipFill>
          <a:blip r:embed="rId3"/>
          <a:stretch>
            <a:fillRect/>
          </a:stretch>
        </p:blipFill>
        <p:spPr>
          <a:xfrm>
            <a:off x="10486698" y="3546992"/>
            <a:ext cx="187119" cy="242576"/>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D693B4A6-D307-55F7-F6DE-0E274EF0471A}"/>
              </a:ext>
            </a:extLst>
          </p:cNvPr>
          <p:cNvPicPr>
            <a:picLocks noChangeAspect="1"/>
          </p:cNvPicPr>
          <p:nvPr/>
        </p:nvPicPr>
        <p:blipFill>
          <a:blip r:embed="rId2"/>
          <a:srcRect l="19028" t="2879" r="19779" b="17297"/>
          <a:stretch/>
        </p:blipFill>
        <p:spPr>
          <a:xfrm>
            <a:off x="10712804" y="4964436"/>
            <a:ext cx="176651" cy="224314"/>
          </a:xfrm>
          <a:prstGeom prst="rect">
            <a:avLst/>
          </a:prstGeom>
        </p:spPr>
      </p:pic>
      <p:pic>
        <p:nvPicPr>
          <p:cNvPr id="49" name="Picture 48" descr="A black background with a black square&#10;&#10;Description automatically generated with medium confidence">
            <a:extLst>
              <a:ext uri="{FF2B5EF4-FFF2-40B4-BE49-F238E27FC236}">
                <a16:creationId xmlns:a16="http://schemas.microsoft.com/office/drawing/2014/main" id="{B14B9958-8313-6725-4BEC-BC9FC70739DF}"/>
              </a:ext>
            </a:extLst>
          </p:cNvPr>
          <p:cNvPicPr>
            <a:picLocks noChangeAspect="1"/>
          </p:cNvPicPr>
          <p:nvPr/>
        </p:nvPicPr>
        <p:blipFill>
          <a:blip r:embed="rId2"/>
          <a:srcRect l="19028" t="2879" r="19779" b="17297"/>
          <a:stretch/>
        </p:blipFill>
        <p:spPr>
          <a:xfrm>
            <a:off x="10946383" y="4964436"/>
            <a:ext cx="176651" cy="224314"/>
          </a:xfrm>
          <a:prstGeom prst="rect">
            <a:avLst/>
          </a:prstGeom>
        </p:spPr>
      </p:pic>
      <p:pic>
        <p:nvPicPr>
          <p:cNvPr id="50" name="Picture 49" descr="A black background with a black square&#10;&#10;Description automatically generated with medium confidence">
            <a:extLst>
              <a:ext uri="{FF2B5EF4-FFF2-40B4-BE49-F238E27FC236}">
                <a16:creationId xmlns:a16="http://schemas.microsoft.com/office/drawing/2014/main" id="{5EAB65D1-C237-E857-43AA-13D2F642AB1B}"/>
              </a:ext>
            </a:extLst>
          </p:cNvPr>
          <p:cNvPicPr>
            <a:picLocks noChangeAspect="1"/>
          </p:cNvPicPr>
          <p:nvPr/>
        </p:nvPicPr>
        <p:blipFill>
          <a:blip r:embed="rId2"/>
          <a:srcRect l="19028" t="2879" r="19779" b="17297"/>
          <a:stretch/>
        </p:blipFill>
        <p:spPr>
          <a:xfrm>
            <a:off x="11179961" y="4964436"/>
            <a:ext cx="176651" cy="224314"/>
          </a:xfrm>
          <a:prstGeom prst="rect">
            <a:avLst/>
          </a:prstGeom>
        </p:spPr>
      </p:pic>
      <p:pic>
        <p:nvPicPr>
          <p:cNvPr id="51" name="Picture 50" descr="A black background with a black square&#10;&#10;Description automatically generated with medium confidence">
            <a:extLst>
              <a:ext uri="{FF2B5EF4-FFF2-40B4-BE49-F238E27FC236}">
                <a16:creationId xmlns:a16="http://schemas.microsoft.com/office/drawing/2014/main" id="{05CBADB6-F79F-6F19-62D1-5CDD630DFF14}"/>
              </a:ext>
            </a:extLst>
          </p:cNvPr>
          <p:cNvPicPr>
            <a:picLocks noChangeAspect="1"/>
          </p:cNvPicPr>
          <p:nvPr/>
        </p:nvPicPr>
        <p:blipFill>
          <a:blip r:embed="rId2"/>
          <a:srcRect l="19028" t="2879" r="19779" b="17297"/>
          <a:stretch/>
        </p:blipFill>
        <p:spPr>
          <a:xfrm>
            <a:off x="10479560" y="4688505"/>
            <a:ext cx="176651" cy="224314"/>
          </a:xfrm>
          <a:prstGeom prst="rect">
            <a:avLst/>
          </a:prstGeom>
        </p:spPr>
      </p:pic>
      <p:pic>
        <p:nvPicPr>
          <p:cNvPr id="52" name="Picture 51" descr="A black background with a black square&#10;&#10;Description automatically generated with medium confidence">
            <a:extLst>
              <a:ext uri="{FF2B5EF4-FFF2-40B4-BE49-F238E27FC236}">
                <a16:creationId xmlns:a16="http://schemas.microsoft.com/office/drawing/2014/main" id="{F3830F29-8BC0-1493-61A0-0CC8EBC7E8BE}"/>
              </a:ext>
            </a:extLst>
          </p:cNvPr>
          <p:cNvPicPr>
            <a:picLocks noChangeAspect="1"/>
          </p:cNvPicPr>
          <p:nvPr/>
        </p:nvPicPr>
        <p:blipFill>
          <a:blip r:embed="rId2"/>
          <a:srcRect l="19028" t="2879" r="19779" b="17297"/>
          <a:stretch/>
        </p:blipFill>
        <p:spPr>
          <a:xfrm>
            <a:off x="10713138" y="4688505"/>
            <a:ext cx="176651" cy="224314"/>
          </a:xfrm>
          <a:prstGeom prst="rect">
            <a:avLst/>
          </a:prstGeom>
        </p:spPr>
      </p:pic>
      <p:pic>
        <p:nvPicPr>
          <p:cNvPr id="53" name="Picture 52" descr="A black background with a black square&#10;&#10;Description automatically generated with medium confidence">
            <a:extLst>
              <a:ext uri="{FF2B5EF4-FFF2-40B4-BE49-F238E27FC236}">
                <a16:creationId xmlns:a16="http://schemas.microsoft.com/office/drawing/2014/main" id="{4DBF34D9-7B7B-371B-580E-25D0E8D2B310}"/>
              </a:ext>
            </a:extLst>
          </p:cNvPr>
          <p:cNvPicPr>
            <a:picLocks noChangeAspect="1"/>
          </p:cNvPicPr>
          <p:nvPr/>
        </p:nvPicPr>
        <p:blipFill>
          <a:blip r:embed="rId2"/>
          <a:srcRect l="19028" t="2879" r="19779" b="17297"/>
          <a:stretch/>
        </p:blipFill>
        <p:spPr>
          <a:xfrm>
            <a:off x="10946716" y="4688505"/>
            <a:ext cx="176651" cy="224314"/>
          </a:xfrm>
          <a:prstGeom prst="rect">
            <a:avLst/>
          </a:prstGeom>
        </p:spPr>
      </p:pic>
      <p:pic>
        <p:nvPicPr>
          <p:cNvPr id="54" name="Picture 53" descr="A black background with a black square&#10;&#10;Description automatically generated with medium confidence">
            <a:extLst>
              <a:ext uri="{FF2B5EF4-FFF2-40B4-BE49-F238E27FC236}">
                <a16:creationId xmlns:a16="http://schemas.microsoft.com/office/drawing/2014/main" id="{674F3F48-9580-1347-03DF-25F460064FA7}"/>
              </a:ext>
            </a:extLst>
          </p:cNvPr>
          <p:cNvPicPr>
            <a:picLocks noChangeAspect="1"/>
          </p:cNvPicPr>
          <p:nvPr/>
        </p:nvPicPr>
        <p:blipFill>
          <a:blip r:embed="rId2"/>
          <a:srcRect l="19028" t="2879" r="19779" b="17297"/>
          <a:stretch/>
        </p:blipFill>
        <p:spPr>
          <a:xfrm>
            <a:off x="11180295" y="4688505"/>
            <a:ext cx="176651" cy="224314"/>
          </a:xfrm>
          <a:prstGeom prst="rect">
            <a:avLst/>
          </a:prstGeom>
        </p:spPr>
      </p:pic>
      <p:pic>
        <p:nvPicPr>
          <p:cNvPr id="55" name="Picture 54" descr="A black background with a black square&#10;&#10;Description automatically generated with medium confidence">
            <a:extLst>
              <a:ext uri="{FF2B5EF4-FFF2-40B4-BE49-F238E27FC236}">
                <a16:creationId xmlns:a16="http://schemas.microsoft.com/office/drawing/2014/main" id="{4E592BAF-1190-901E-B00D-5198CEDD60F1}"/>
              </a:ext>
            </a:extLst>
          </p:cNvPr>
          <p:cNvPicPr>
            <a:picLocks noChangeAspect="1"/>
          </p:cNvPicPr>
          <p:nvPr/>
        </p:nvPicPr>
        <p:blipFill>
          <a:blip r:embed="rId2"/>
          <a:srcRect l="19028" t="2879" r="19779" b="17297"/>
          <a:stretch/>
        </p:blipFill>
        <p:spPr>
          <a:xfrm>
            <a:off x="10484917" y="4412574"/>
            <a:ext cx="176651" cy="224314"/>
          </a:xfrm>
          <a:prstGeom prst="rect">
            <a:avLst/>
          </a:prstGeom>
        </p:spPr>
      </p:pic>
      <p:pic>
        <p:nvPicPr>
          <p:cNvPr id="56" name="Picture 55" descr="A black background with a black square&#10;&#10;Description automatically generated with medium confidence">
            <a:extLst>
              <a:ext uri="{FF2B5EF4-FFF2-40B4-BE49-F238E27FC236}">
                <a16:creationId xmlns:a16="http://schemas.microsoft.com/office/drawing/2014/main" id="{81454619-2EF3-6A7E-01BC-54E990C9AB8A}"/>
              </a:ext>
            </a:extLst>
          </p:cNvPr>
          <p:cNvPicPr>
            <a:picLocks noChangeAspect="1"/>
          </p:cNvPicPr>
          <p:nvPr/>
        </p:nvPicPr>
        <p:blipFill>
          <a:blip r:embed="rId2"/>
          <a:srcRect l="19028" t="2879" r="19779" b="17297"/>
          <a:stretch/>
        </p:blipFill>
        <p:spPr>
          <a:xfrm>
            <a:off x="10718495" y="4412574"/>
            <a:ext cx="176651" cy="224314"/>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2B9A1EE9-FD7A-9108-2D26-4B16CDB3313B}"/>
              </a:ext>
            </a:extLst>
          </p:cNvPr>
          <p:cNvPicPr>
            <a:picLocks noChangeAspect="1"/>
          </p:cNvPicPr>
          <p:nvPr/>
        </p:nvPicPr>
        <p:blipFill>
          <a:blip r:embed="rId2"/>
          <a:srcRect l="19028" t="2879" r="19779" b="17297"/>
          <a:stretch/>
        </p:blipFill>
        <p:spPr>
          <a:xfrm>
            <a:off x="10952074" y="4412574"/>
            <a:ext cx="176651" cy="224314"/>
          </a:xfrm>
          <a:prstGeom prst="rect">
            <a:avLst/>
          </a:prstGeom>
        </p:spPr>
      </p:pic>
      <p:pic>
        <p:nvPicPr>
          <p:cNvPr id="58" name="Picture 57" descr="A black background with a black square&#10;&#10;Description automatically generated with medium confidence">
            <a:extLst>
              <a:ext uri="{FF2B5EF4-FFF2-40B4-BE49-F238E27FC236}">
                <a16:creationId xmlns:a16="http://schemas.microsoft.com/office/drawing/2014/main" id="{EF71E7A2-5A13-6D1F-3E34-EEED6CCCB497}"/>
              </a:ext>
            </a:extLst>
          </p:cNvPr>
          <p:cNvPicPr>
            <a:picLocks noChangeAspect="1"/>
          </p:cNvPicPr>
          <p:nvPr/>
        </p:nvPicPr>
        <p:blipFill>
          <a:blip r:embed="rId2"/>
          <a:srcRect l="19028" t="2879" r="19779" b="17297"/>
          <a:stretch/>
        </p:blipFill>
        <p:spPr>
          <a:xfrm>
            <a:off x="11185652" y="4412574"/>
            <a:ext cx="176651" cy="224314"/>
          </a:xfrm>
          <a:prstGeom prst="rect">
            <a:avLst/>
          </a:prstGeom>
        </p:spPr>
      </p:pic>
      <p:pic>
        <p:nvPicPr>
          <p:cNvPr id="59" name="Picture 58" descr="A black background with a black square&#10;&#10;Description automatically generated with medium confidence">
            <a:extLst>
              <a:ext uri="{FF2B5EF4-FFF2-40B4-BE49-F238E27FC236}">
                <a16:creationId xmlns:a16="http://schemas.microsoft.com/office/drawing/2014/main" id="{FE4CE4A8-F4FD-BB37-91B1-1DE7BE32D190}"/>
              </a:ext>
            </a:extLst>
          </p:cNvPr>
          <p:cNvPicPr>
            <a:picLocks noChangeAspect="1"/>
          </p:cNvPicPr>
          <p:nvPr/>
        </p:nvPicPr>
        <p:blipFill>
          <a:blip r:embed="rId2"/>
          <a:srcRect l="19028" t="2879" r="19779" b="17297"/>
          <a:stretch/>
        </p:blipFill>
        <p:spPr>
          <a:xfrm>
            <a:off x="10723853" y="4136643"/>
            <a:ext cx="176651" cy="224314"/>
          </a:xfrm>
          <a:prstGeom prst="rect">
            <a:avLst/>
          </a:prstGeom>
        </p:spPr>
      </p:pic>
      <p:pic>
        <p:nvPicPr>
          <p:cNvPr id="60" name="Picture 59" descr="A black background with a black square&#10;&#10;Description automatically generated with medium confidence">
            <a:extLst>
              <a:ext uri="{FF2B5EF4-FFF2-40B4-BE49-F238E27FC236}">
                <a16:creationId xmlns:a16="http://schemas.microsoft.com/office/drawing/2014/main" id="{7A5B174A-5245-EE85-CE3E-7198C45A64CA}"/>
              </a:ext>
            </a:extLst>
          </p:cNvPr>
          <p:cNvPicPr>
            <a:picLocks noChangeAspect="1"/>
          </p:cNvPicPr>
          <p:nvPr/>
        </p:nvPicPr>
        <p:blipFill>
          <a:blip r:embed="rId2"/>
          <a:srcRect l="19028" t="2879" r="19779" b="17297"/>
          <a:stretch/>
        </p:blipFill>
        <p:spPr>
          <a:xfrm>
            <a:off x="10957431" y="4136643"/>
            <a:ext cx="176651" cy="224314"/>
          </a:xfrm>
          <a:prstGeom prst="rect">
            <a:avLst/>
          </a:prstGeom>
        </p:spPr>
      </p:pic>
      <p:pic>
        <p:nvPicPr>
          <p:cNvPr id="61" name="Picture 60" descr="A black background with a black square&#10;&#10;Description automatically generated with medium confidence">
            <a:extLst>
              <a:ext uri="{FF2B5EF4-FFF2-40B4-BE49-F238E27FC236}">
                <a16:creationId xmlns:a16="http://schemas.microsoft.com/office/drawing/2014/main" id="{44071068-497A-5EDF-44BB-A7A5DDDB7B3D}"/>
              </a:ext>
            </a:extLst>
          </p:cNvPr>
          <p:cNvPicPr>
            <a:picLocks noChangeAspect="1"/>
          </p:cNvPicPr>
          <p:nvPr/>
        </p:nvPicPr>
        <p:blipFill>
          <a:blip r:embed="rId2"/>
          <a:srcRect l="19028" t="2879" r="19779" b="17297"/>
          <a:stretch/>
        </p:blipFill>
        <p:spPr>
          <a:xfrm>
            <a:off x="11191009" y="4136643"/>
            <a:ext cx="176651" cy="224314"/>
          </a:xfrm>
          <a:prstGeom prst="rect">
            <a:avLst/>
          </a:prstGeom>
        </p:spPr>
      </p:pic>
      <p:pic>
        <p:nvPicPr>
          <p:cNvPr id="62" name="Picture 61">
            <a:extLst>
              <a:ext uri="{FF2B5EF4-FFF2-40B4-BE49-F238E27FC236}">
                <a16:creationId xmlns:a16="http://schemas.microsoft.com/office/drawing/2014/main" id="{75F27B73-8A13-70A7-E1CB-E7FBD4A0DE5D}"/>
              </a:ext>
            </a:extLst>
          </p:cNvPr>
          <p:cNvPicPr>
            <a:picLocks noChangeAspect="1"/>
          </p:cNvPicPr>
          <p:nvPr/>
        </p:nvPicPr>
        <p:blipFill>
          <a:blip r:embed="rId3"/>
          <a:stretch>
            <a:fillRect/>
          </a:stretch>
        </p:blipFill>
        <p:spPr>
          <a:xfrm>
            <a:off x="10713719" y="3546992"/>
            <a:ext cx="187119" cy="242576"/>
          </a:xfrm>
          <a:prstGeom prst="rect">
            <a:avLst/>
          </a:prstGeom>
        </p:spPr>
      </p:pic>
      <p:pic>
        <p:nvPicPr>
          <p:cNvPr id="63" name="Picture 62" descr="A black background with a black square&#10;&#10;Description automatically generated with medium confidence">
            <a:extLst>
              <a:ext uri="{FF2B5EF4-FFF2-40B4-BE49-F238E27FC236}">
                <a16:creationId xmlns:a16="http://schemas.microsoft.com/office/drawing/2014/main" id="{5986D9C8-7247-9079-CB10-7B289154E4D2}"/>
              </a:ext>
            </a:extLst>
          </p:cNvPr>
          <p:cNvPicPr>
            <a:picLocks noChangeAspect="1"/>
          </p:cNvPicPr>
          <p:nvPr/>
        </p:nvPicPr>
        <p:blipFill>
          <a:blip r:embed="rId2"/>
          <a:srcRect l="19028" t="2879" r="19779" b="17297"/>
          <a:stretch/>
        </p:blipFill>
        <p:spPr>
          <a:xfrm>
            <a:off x="10479226" y="5516298"/>
            <a:ext cx="176651" cy="224314"/>
          </a:xfrm>
          <a:prstGeom prst="rect">
            <a:avLst/>
          </a:prstGeom>
        </p:spPr>
      </p:pic>
      <p:pic>
        <p:nvPicPr>
          <p:cNvPr id="64" name="Picture 63" descr="A black background with a black square&#10;&#10;Description automatically generated with medium confidence">
            <a:extLst>
              <a:ext uri="{FF2B5EF4-FFF2-40B4-BE49-F238E27FC236}">
                <a16:creationId xmlns:a16="http://schemas.microsoft.com/office/drawing/2014/main" id="{4909D8B1-1883-B783-AB76-1E3379456663}"/>
              </a:ext>
            </a:extLst>
          </p:cNvPr>
          <p:cNvPicPr>
            <a:picLocks noChangeAspect="1"/>
          </p:cNvPicPr>
          <p:nvPr/>
        </p:nvPicPr>
        <p:blipFill>
          <a:blip r:embed="rId2"/>
          <a:srcRect l="19028" t="2879" r="19779" b="17297"/>
          <a:stretch/>
        </p:blipFill>
        <p:spPr>
          <a:xfrm>
            <a:off x="10712804" y="5516298"/>
            <a:ext cx="176651" cy="224314"/>
          </a:xfrm>
          <a:prstGeom prst="rect">
            <a:avLst/>
          </a:prstGeom>
        </p:spPr>
      </p:pic>
      <p:pic>
        <p:nvPicPr>
          <p:cNvPr id="65" name="Picture 64" descr="A black background with a black square&#10;&#10;Description automatically generated with medium confidence">
            <a:extLst>
              <a:ext uri="{FF2B5EF4-FFF2-40B4-BE49-F238E27FC236}">
                <a16:creationId xmlns:a16="http://schemas.microsoft.com/office/drawing/2014/main" id="{3304BB24-55D9-558E-F02B-6A98FC912CB9}"/>
              </a:ext>
            </a:extLst>
          </p:cNvPr>
          <p:cNvPicPr>
            <a:picLocks noChangeAspect="1"/>
          </p:cNvPicPr>
          <p:nvPr/>
        </p:nvPicPr>
        <p:blipFill>
          <a:blip r:embed="rId2"/>
          <a:srcRect l="19028" t="2879" r="19779" b="17297"/>
          <a:stretch/>
        </p:blipFill>
        <p:spPr>
          <a:xfrm>
            <a:off x="10946383" y="5516298"/>
            <a:ext cx="176651" cy="224314"/>
          </a:xfrm>
          <a:prstGeom prst="rect">
            <a:avLst/>
          </a:prstGeom>
        </p:spPr>
      </p:pic>
      <p:pic>
        <p:nvPicPr>
          <p:cNvPr id="66" name="Picture 65" descr="A black background with a black square&#10;&#10;Description automatically generated with medium confidence">
            <a:extLst>
              <a:ext uri="{FF2B5EF4-FFF2-40B4-BE49-F238E27FC236}">
                <a16:creationId xmlns:a16="http://schemas.microsoft.com/office/drawing/2014/main" id="{E7FB1893-EDC7-8868-9B92-F970A711710C}"/>
              </a:ext>
            </a:extLst>
          </p:cNvPr>
          <p:cNvPicPr>
            <a:picLocks noChangeAspect="1"/>
          </p:cNvPicPr>
          <p:nvPr/>
        </p:nvPicPr>
        <p:blipFill>
          <a:blip r:embed="rId2"/>
          <a:srcRect l="19028" t="2879" r="19779" b="17297"/>
          <a:stretch/>
        </p:blipFill>
        <p:spPr>
          <a:xfrm>
            <a:off x="11179961" y="5516298"/>
            <a:ext cx="176651" cy="224314"/>
          </a:xfrm>
          <a:prstGeom prst="rect">
            <a:avLst/>
          </a:prstGeom>
        </p:spPr>
      </p:pic>
      <p:pic>
        <p:nvPicPr>
          <p:cNvPr id="67" name="Picture 66" descr="A black background with a black square&#10;&#10;Description automatically generated with medium confidence">
            <a:extLst>
              <a:ext uri="{FF2B5EF4-FFF2-40B4-BE49-F238E27FC236}">
                <a16:creationId xmlns:a16="http://schemas.microsoft.com/office/drawing/2014/main" id="{E2C0D51E-CB6A-AB7A-8676-3E03A11091B8}"/>
              </a:ext>
            </a:extLst>
          </p:cNvPr>
          <p:cNvPicPr>
            <a:picLocks noChangeAspect="1"/>
          </p:cNvPicPr>
          <p:nvPr/>
        </p:nvPicPr>
        <p:blipFill>
          <a:blip r:embed="rId2"/>
          <a:srcRect l="19028" t="2879" r="19779" b="17297"/>
          <a:stretch/>
        </p:blipFill>
        <p:spPr>
          <a:xfrm>
            <a:off x="10479560" y="5240367"/>
            <a:ext cx="176651" cy="224314"/>
          </a:xfrm>
          <a:prstGeom prst="rect">
            <a:avLst/>
          </a:prstGeom>
        </p:spPr>
      </p:pic>
      <p:pic>
        <p:nvPicPr>
          <p:cNvPr id="68" name="Picture 67" descr="A black background with a black square&#10;&#10;Description automatically generated with medium confidence">
            <a:extLst>
              <a:ext uri="{FF2B5EF4-FFF2-40B4-BE49-F238E27FC236}">
                <a16:creationId xmlns:a16="http://schemas.microsoft.com/office/drawing/2014/main" id="{C9BA2EA4-E232-1B8F-68D4-00CFAF4B9EE5}"/>
              </a:ext>
            </a:extLst>
          </p:cNvPr>
          <p:cNvPicPr>
            <a:picLocks noChangeAspect="1"/>
          </p:cNvPicPr>
          <p:nvPr/>
        </p:nvPicPr>
        <p:blipFill>
          <a:blip r:embed="rId2"/>
          <a:srcRect l="19028" t="2879" r="19779" b="17297"/>
          <a:stretch/>
        </p:blipFill>
        <p:spPr>
          <a:xfrm>
            <a:off x="10713138" y="5240367"/>
            <a:ext cx="176651" cy="224314"/>
          </a:xfrm>
          <a:prstGeom prst="rect">
            <a:avLst/>
          </a:prstGeom>
        </p:spPr>
      </p:pic>
      <p:pic>
        <p:nvPicPr>
          <p:cNvPr id="69" name="Picture 68" descr="A black background with a black square&#10;&#10;Description automatically generated with medium confidence">
            <a:extLst>
              <a:ext uri="{FF2B5EF4-FFF2-40B4-BE49-F238E27FC236}">
                <a16:creationId xmlns:a16="http://schemas.microsoft.com/office/drawing/2014/main" id="{540D4F6A-BE5A-FDE7-8843-DB964E4B1D4E}"/>
              </a:ext>
            </a:extLst>
          </p:cNvPr>
          <p:cNvPicPr>
            <a:picLocks noChangeAspect="1"/>
          </p:cNvPicPr>
          <p:nvPr/>
        </p:nvPicPr>
        <p:blipFill>
          <a:blip r:embed="rId2"/>
          <a:srcRect l="19028" t="2879" r="19779" b="17297"/>
          <a:stretch/>
        </p:blipFill>
        <p:spPr>
          <a:xfrm>
            <a:off x="10946716" y="5240367"/>
            <a:ext cx="176651" cy="224314"/>
          </a:xfrm>
          <a:prstGeom prst="rect">
            <a:avLst/>
          </a:prstGeom>
        </p:spPr>
      </p:pic>
      <p:pic>
        <p:nvPicPr>
          <p:cNvPr id="70" name="Picture 69" descr="A black background with a black square&#10;&#10;Description automatically generated with medium confidence">
            <a:extLst>
              <a:ext uri="{FF2B5EF4-FFF2-40B4-BE49-F238E27FC236}">
                <a16:creationId xmlns:a16="http://schemas.microsoft.com/office/drawing/2014/main" id="{9CF9E1EF-58F8-83AB-0FF2-D6B14033B2DB}"/>
              </a:ext>
            </a:extLst>
          </p:cNvPr>
          <p:cNvPicPr>
            <a:picLocks noChangeAspect="1"/>
          </p:cNvPicPr>
          <p:nvPr/>
        </p:nvPicPr>
        <p:blipFill>
          <a:blip r:embed="rId2"/>
          <a:srcRect l="19028" t="2879" r="19779" b="17297"/>
          <a:stretch/>
        </p:blipFill>
        <p:spPr>
          <a:xfrm>
            <a:off x="11180295" y="5240367"/>
            <a:ext cx="176651" cy="224314"/>
          </a:xfrm>
          <a:prstGeom prst="rect">
            <a:avLst/>
          </a:prstGeom>
        </p:spPr>
      </p:pic>
      <p:pic>
        <p:nvPicPr>
          <p:cNvPr id="71" name="Picture 70">
            <a:extLst>
              <a:ext uri="{FF2B5EF4-FFF2-40B4-BE49-F238E27FC236}">
                <a16:creationId xmlns:a16="http://schemas.microsoft.com/office/drawing/2014/main" id="{119D8691-E324-C275-0C90-4D80F0CA4F6C}"/>
              </a:ext>
            </a:extLst>
          </p:cNvPr>
          <p:cNvPicPr>
            <a:picLocks noChangeAspect="1"/>
          </p:cNvPicPr>
          <p:nvPr/>
        </p:nvPicPr>
        <p:blipFill>
          <a:blip r:embed="rId3"/>
          <a:stretch>
            <a:fillRect/>
          </a:stretch>
        </p:blipFill>
        <p:spPr>
          <a:xfrm>
            <a:off x="10962948" y="3546992"/>
            <a:ext cx="187119" cy="242576"/>
          </a:xfrm>
          <a:prstGeom prst="rect">
            <a:avLst/>
          </a:prstGeom>
        </p:spPr>
      </p:pic>
      <p:pic>
        <p:nvPicPr>
          <p:cNvPr id="72" name="Picture 71">
            <a:extLst>
              <a:ext uri="{FF2B5EF4-FFF2-40B4-BE49-F238E27FC236}">
                <a16:creationId xmlns:a16="http://schemas.microsoft.com/office/drawing/2014/main" id="{225B6C1D-69C7-CBCE-BC5B-2D298963E444}"/>
              </a:ext>
            </a:extLst>
          </p:cNvPr>
          <p:cNvPicPr>
            <a:picLocks noChangeAspect="1"/>
          </p:cNvPicPr>
          <p:nvPr/>
        </p:nvPicPr>
        <p:blipFill>
          <a:blip r:embed="rId3"/>
          <a:stretch>
            <a:fillRect/>
          </a:stretch>
        </p:blipFill>
        <p:spPr>
          <a:xfrm>
            <a:off x="11189969" y="3546992"/>
            <a:ext cx="187119" cy="242576"/>
          </a:xfrm>
          <a:prstGeom prst="rect">
            <a:avLst/>
          </a:prstGeom>
        </p:spPr>
      </p:pic>
      <p:pic>
        <p:nvPicPr>
          <p:cNvPr id="73" name="Picture 72">
            <a:extLst>
              <a:ext uri="{FF2B5EF4-FFF2-40B4-BE49-F238E27FC236}">
                <a16:creationId xmlns:a16="http://schemas.microsoft.com/office/drawing/2014/main" id="{3E0D0992-2A87-ED35-B7BE-0E77AD6E0966}"/>
              </a:ext>
            </a:extLst>
          </p:cNvPr>
          <p:cNvPicPr>
            <a:picLocks noChangeAspect="1"/>
          </p:cNvPicPr>
          <p:nvPr/>
        </p:nvPicPr>
        <p:blipFill>
          <a:blip r:embed="rId3"/>
          <a:stretch>
            <a:fillRect/>
          </a:stretch>
        </p:blipFill>
        <p:spPr>
          <a:xfrm>
            <a:off x="10486698" y="3840102"/>
            <a:ext cx="187119" cy="242576"/>
          </a:xfrm>
          <a:prstGeom prst="rect">
            <a:avLst/>
          </a:prstGeom>
        </p:spPr>
      </p:pic>
      <p:pic>
        <p:nvPicPr>
          <p:cNvPr id="74" name="Picture 73">
            <a:extLst>
              <a:ext uri="{FF2B5EF4-FFF2-40B4-BE49-F238E27FC236}">
                <a16:creationId xmlns:a16="http://schemas.microsoft.com/office/drawing/2014/main" id="{D44C9A4A-5394-4ABD-1910-421796BDB3AF}"/>
              </a:ext>
            </a:extLst>
          </p:cNvPr>
          <p:cNvPicPr>
            <a:picLocks noChangeAspect="1"/>
          </p:cNvPicPr>
          <p:nvPr/>
        </p:nvPicPr>
        <p:blipFill>
          <a:blip r:embed="rId3"/>
          <a:stretch>
            <a:fillRect/>
          </a:stretch>
        </p:blipFill>
        <p:spPr>
          <a:xfrm>
            <a:off x="10713719" y="3840102"/>
            <a:ext cx="187119" cy="242576"/>
          </a:xfrm>
          <a:prstGeom prst="rect">
            <a:avLst/>
          </a:prstGeom>
        </p:spPr>
      </p:pic>
      <p:pic>
        <p:nvPicPr>
          <p:cNvPr id="75" name="Picture 74">
            <a:extLst>
              <a:ext uri="{FF2B5EF4-FFF2-40B4-BE49-F238E27FC236}">
                <a16:creationId xmlns:a16="http://schemas.microsoft.com/office/drawing/2014/main" id="{BE31F702-B339-8F2F-24CC-352581EFAD6B}"/>
              </a:ext>
            </a:extLst>
          </p:cNvPr>
          <p:cNvPicPr>
            <a:picLocks noChangeAspect="1"/>
          </p:cNvPicPr>
          <p:nvPr/>
        </p:nvPicPr>
        <p:blipFill>
          <a:blip r:embed="rId3"/>
          <a:stretch>
            <a:fillRect/>
          </a:stretch>
        </p:blipFill>
        <p:spPr>
          <a:xfrm>
            <a:off x="10962948" y="3840102"/>
            <a:ext cx="187119" cy="242576"/>
          </a:xfrm>
          <a:prstGeom prst="rect">
            <a:avLst/>
          </a:prstGeom>
        </p:spPr>
      </p:pic>
      <p:pic>
        <p:nvPicPr>
          <p:cNvPr id="76" name="Picture 75">
            <a:extLst>
              <a:ext uri="{FF2B5EF4-FFF2-40B4-BE49-F238E27FC236}">
                <a16:creationId xmlns:a16="http://schemas.microsoft.com/office/drawing/2014/main" id="{91B226B0-6345-081D-118D-BE7094E6DE62}"/>
              </a:ext>
            </a:extLst>
          </p:cNvPr>
          <p:cNvPicPr>
            <a:picLocks noChangeAspect="1"/>
          </p:cNvPicPr>
          <p:nvPr/>
        </p:nvPicPr>
        <p:blipFill>
          <a:blip r:embed="rId3"/>
          <a:stretch>
            <a:fillRect/>
          </a:stretch>
        </p:blipFill>
        <p:spPr>
          <a:xfrm>
            <a:off x="11189969" y="3840102"/>
            <a:ext cx="187119" cy="242576"/>
          </a:xfrm>
          <a:prstGeom prst="rect">
            <a:avLst/>
          </a:prstGeom>
        </p:spPr>
      </p:pic>
      <p:pic>
        <p:nvPicPr>
          <p:cNvPr id="77" name="Picture 76">
            <a:extLst>
              <a:ext uri="{FF2B5EF4-FFF2-40B4-BE49-F238E27FC236}">
                <a16:creationId xmlns:a16="http://schemas.microsoft.com/office/drawing/2014/main" id="{F7BAADD4-318D-0669-9A77-6759AC376479}"/>
              </a:ext>
            </a:extLst>
          </p:cNvPr>
          <p:cNvPicPr>
            <a:picLocks noChangeAspect="1"/>
          </p:cNvPicPr>
          <p:nvPr/>
        </p:nvPicPr>
        <p:blipFill>
          <a:blip r:embed="rId3"/>
          <a:stretch>
            <a:fillRect/>
          </a:stretch>
        </p:blipFill>
        <p:spPr>
          <a:xfrm>
            <a:off x="10481936" y="4136542"/>
            <a:ext cx="187119" cy="242576"/>
          </a:xfrm>
          <a:prstGeom prst="rect">
            <a:avLst/>
          </a:prstGeom>
        </p:spPr>
      </p:pic>
      <p:cxnSp>
        <p:nvCxnSpPr>
          <p:cNvPr id="78" name="Straight Connector 77">
            <a:extLst>
              <a:ext uri="{FF2B5EF4-FFF2-40B4-BE49-F238E27FC236}">
                <a16:creationId xmlns:a16="http://schemas.microsoft.com/office/drawing/2014/main" id="{8E6A380E-5D7A-A3B5-364F-532C2ED04D18}"/>
              </a:ext>
            </a:extLst>
          </p:cNvPr>
          <p:cNvCxnSpPr>
            <a:cxnSpLocks/>
          </p:cNvCxnSpPr>
          <p:nvPr/>
        </p:nvCxnSpPr>
        <p:spPr>
          <a:xfrm>
            <a:off x="10422574" y="3449700"/>
            <a:ext cx="964708" cy="670790"/>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9A031C3-D998-04FF-2086-DDC3493FDFCF}"/>
              </a:ext>
            </a:extLst>
          </p:cNvPr>
          <p:cNvCxnSpPr>
            <a:cxnSpLocks/>
          </p:cNvCxnSpPr>
          <p:nvPr/>
        </p:nvCxnSpPr>
        <p:spPr>
          <a:xfrm flipH="1">
            <a:off x="10459778" y="3510206"/>
            <a:ext cx="928353" cy="583406"/>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DA77220-1516-F568-6970-C0A142EE76D2}"/>
              </a:ext>
            </a:extLst>
          </p:cNvPr>
          <p:cNvPicPr>
            <a:picLocks noChangeAspect="1"/>
          </p:cNvPicPr>
          <p:nvPr/>
        </p:nvPicPr>
        <p:blipFill>
          <a:blip r:embed="rId4"/>
          <a:srcRect t="29399" r="52922"/>
          <a:stretch/>
        </p:blipFill>
        <p:spPr>
          <a:xfrm>
            <a:off x="5764276" y="2613206"/>
            <a:ext cx="4230419" cy="3559471"/>
          </a:xfrm>
          <a:prstGeom prst="rect">
            <a:avLst/>
          </a:prstGeom>
        </p:spPr>
      </p:pic>
      <p:sp>
        <p:nvSpPr>
          <p:cNvPr id="8" name="Oval 7">
            <a:extLst>
              <a:ext uri="{FF2B5EF4-FFF2-40B4-BE49-F238E27FC236}">
                <a16:creationId xmlns:a16="http://schemas.microsoft.com/office/drawing/2014/main" id="{8535463E-DC46-F3AC-A56D-9A81D510AD3A}"/>
              </a:ext>
            </a:extLst>
          </p:cNvPr>
          <p:cNvSpPr/>
          <p:nvPr/>
        </p:nvSpPr>
        <p:spPr>
          <a:xfrm>
            <a:off x="6668096" y="4114318"/>
            <a:ext cx="3270801" cy="446648"/>
          </a:xfrm>
          <a:custGeom>
            <a:avLst/>
            <a:gdLst>
              <a:gd name="connsiteX0" fmla="*/ 0 w 3270801"/>
              <a:gd name="connsiteY0" fmla="*/ 223324 h 446648"/>
              <a:gd name="connsiteX1" fmla="*/ 1635401 w 3270801"/>
              <a:gd name="connsiteY1" fmla="*/ 0 h 446648"/>
              <a:gd name="connsiteX2" fmla="*/ 3270802 w 3270801"/>
              <a:gd name="connsiteY2" fmla="*/ 223324 h 446648"/>
              <a:gd name="connsiteX3" fmla="*/ 1635401 w 3270801"/>
              <a:gd name="connsiteY3" fmla="*/ 446648 h 446648"/>
              <a:gd name="connsiteX4" fmla="*/ 0 w 3270801"/>
              <a:gd name="connsiteY4" fmla="*/ 223324 h 446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801" h="446648" extrusionOk="0">
                <a:moveTo>
                  <a:pt x="0" y="223324"/>
                </a:moveTo>
                <a:cubicBezTo>
                  <a:pt x="-14696" y="188922"/>
                  <a:pt x="732920" y="32157"/>
                  <a:pt x="1635401" y="0"/>
                </a:cubicBezTo>
                <a:cubicBezTo>
                  <a:pt x="2543732" y="-2714"/>
                  <a:pt x="3279825" y="95575"/>
                  <a:pt x="3270802" y="223324"/>
                </a:cubicBezTo>
                <a:cubicBezTo>
                  <a:pt x="3353723" y="327995"/>
                  <a:pt x="2533269" y="568150"/>
                  <a:pt x="1635401" y="446648"/>
                </a:cubicBezTo>
                <a:cubicBezTo>
                  <a:pt x="742118" y="462369"/>
                  <a:pt x="-4482" y="342033"/>
                  <a:pt x="0" y="223324"/>
                </a:cubicBezTo>
                <a:close/>
              </a:path>
            </a:pathLst>
          </a:custGeom>
          <a:noFill/>
          <a:ln w="76200">
            <a:solidFill>
              <a:srgbClr val="002060"/>
            </a:solidFill>
            <a:extLst>
              <a:ext uri="{C807C97D-BFC1-408E-A445-0C87EB9F89A2}">
                <ask:lineSketchStyleProps xmlns:ask="http://schemas.microsoft.com/office/drawing/2018/sketchyshapes" sd="1634779923">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1">
            <a:extLst>
              <a:ext uri="{FF2B5EF4-FFF2-40B4-BE49-F238E27FC236}">
                <a16:creationId xmlns:a16="http://schemas.microsoft.com/office/drawing/2014/main" id="{8009A993-F7FE-4AF2-E377-5DE1F7DC5F4E}"/>
              </a:ext>
            </a:extLst>
          </p:cNvPr>
          <p:cNvSpPr txBox="1">
            <a:spLocks/>
          </p:cNvSpPr>
          <p:nvPr/>
        </p:nvSpPr>
        <p:spPr>
          <a:xfrm>
            <a:off x="1510448" y="268542"/>
            <a:ext cx="9171104" cy="1030439"/>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Swimming pool server cooling</a:t>
            </a:r>
          </a:p>
        </p:txBody>
      </p:sp>
      <p:sp>
        <p:nvSpPr>
          <p:cNvPr id="12" name="Title 1">
            <a:extLst>
              <a:ext uri="{FF2B5EF4-FFF2-40B4-BE49-F238E27FC236}">
                <a16:creationId xmlns:a16="http://schemas.microsoft.com/office/drawing/2014/main" id="{57EC5381-B959-7903-C65E-657009E6AD67}"/>
              </a:ext>
            </a:extLst>
          </p:cNvPr>
          <p:cNvSpPr txBox="1">
            <a:spLocks/>
          </p:cNvSpPr>
          <p:nvPr/>
        </p:nvSpPr>
        <p:spPr>
          <a:xfrm>
            <a:off x="1291162" y="1728408"/>
            <a:ext cx="3451830" cy="17817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can buy swimming pool server cooling.</a:t>
            </a:r>
          </a:p>
          <a:p>
            <a:pPr algn="ctr">
              <a:lnSpc>
                <a:spcPct val="120000"/>
              </a:lnSpc>
            </a:pPr>
            <a:r>
              <a:rPr lang="en-GB" sz="2000" dirty="0"/>
              <a:t>This cools the server by heating the pool water.</a:t>
            </a:r>
          </a:p>
        </p:txBody>
      </p:sp>
      <p:sp>
        <p:nvSpPr>
          <p:cNvPr id="13" name="Title 1">
            <a:extLst>
              <a:ext uri="{FF2B5EF4-FFF2-40B4-BE49-F238E27FC236}">
                <a16:creationId xmlns:a16="http://schemas.microsoft.com/office/drawing/2014/main" id="{7BF97795-D96E-4D34-E52B-7E0AF543DF21}"/>
              </a:ext>
            </a:extLst>
          </p:cNvPr>
          <p:cNvSpPr txBox="1">
            <a:spLocks/>
          </p:cNvSpPr>
          <p:nvPr/>
        </p:nvSpPr>
        <p:spPr>
          <a:xfrm>
            <a:off x="1593936" y="3510206"/>
            <a:ext cx="2848094" cy="17817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Draw around the pool server box.</a:t>
            </a:r>
          </a:p>
          <a:p>
            <a:pPr algn="ctr">
              <a:lnSpc>
                <a:spcPct val="120000"/>
              </a:lnSpc>
            </a:pPr>
            <a:r>
              <a:rPr lang="en-GB" sz="2000" dirty="0"/>
              <a:t>Score out 10 coins.</a:t>
            </a:r>
          </a:p>
          <a:p>
            <a:pPr algn="ctr">
              <a:lnSpc>
                <a:spcPct val="120000"/>
              </a:lnSpc>
            </a:pPr>
            <a:r>
              <a:rPr lang="en-GB" sz="2000" dirty="0"/>
              <a:t>Score out 8 water.</a:t>
            </a:r>
          </a:p>
        </p:txBody>
      </p:sp>
      <p:sp>
        <p:nvSpPr>
          <p:cNvPr id="14" name="Title 1">
            <a:extLst>
              <a:ext uri="{FF2B5EF4-FFF2-40B4-BE49-F238E27FC236}">
                <a16:creationId xmlns:a16="http://schemas.microsoft.com/office/drawing/2014/main" id="{C47DDE6C-1196-5B0C-8611-F3888C69E639}"/>
              </a:ext>
            </a:extLst>
          </p:cNvPr>
          <p:cNvSpPr txBox="1">
            <a:spLocks/>
          </p:cNvSpPr>
          <p:nvPr/>
        </p:nvSpPr>
        <p:spPr>
          <a:xfrm>
            <a:off x="697089" y="5074008"/>
            <a:ext cx="4444737" cy="12842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Only one player can buy and use the swimming pool server cooling</a:t>
            </a:r>
          </a:p>
        </p:txBody>
      </p:sp>
      <p:sp>
        <p:nvSpPr>
          <p:cNvPr id="10" name="Oval 9">
            <a:extLst>
              <a:ext uri="{FF2B5EF4-FFF2-40B4-BE49-F238E27FC236}">
                <a16:creationId xmlns:a16="http://schemas.microsoft.com/office/drawing/2014/main" id="{BC106208-42BE-FC2D-1410-1849ACB8668D}"/>
              </a:ext>
            </a:extLst>
          </p:cNvPr>
          <p:cNvSpPr/>
          <p:nvPr/>
        </p:nvSpPr>
        <p:spPr>
          <a:xfrm>
            <a:off x="10246177" y="3471071"/>
            <a:ext cx="1375361" cy="710780"/>
          </a:xfrm>
          <a:custGeom>
            <a:avLst/>
            <a:gdLst>
              <a:gd name="connsiteX0" fmla="*/ 0 w 1375361"/>
              <a:gd name="connsiteY0" fmla="*/ 355390 h 710780"/>
              <a:gd name="connsiteX1" fmla="*/ 687681 w 1375361"/>
              <a:gd name="connsiteY1" fmla="*/ 0 h 710780"/>
              <a:gd name="connsiteX2" fmla="*/ 1375362 w 1375361"/>
              <a:gd name="connsiteY2" fmla="*/ 355390 h 710780"/>
              <a:gd name="connsiteX3" fmla="*/ 687681 w 1375361"/>
              <a:gd name="connsiteY3" fmla="*/ 710780 h 710780"/>
              <a:gd name="connsiteX4" fmla="*/ 0 w 1375361"/>
              <a:gd name="connsiteY4" fmla="*/ 355390 h 710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5361" h="710780" extrusionOk="0">
                <a:moveTo>
                  <a:pt x="0" y="355390"/>
                </a:moveTo>
                <a:cubicBezTo>
                  <a:pt x="-1185" y="166284"/>
                  <a:pt x="308036" y="6675"/>
                  <a:pt x="687681" y="0"/>
                </a:cubicBezTo>
                <a:cubicBezTo>
                  <a:pt x="1087613" y="-10665"/>
                  <a:pt x="1396919" y="148576"/>
                  <a:pt x="1375362" y="355390"/>
                </a:cubicBezTo>
                <a:cubicBezTo>
                  <a:pt x="1425851" y="540300"/>
                  <a:pt x="1064722" y="773492"/>
                  <a:pt x="687681" y="710780"/>
                </a:cubicBezTo>
                <a:cubicBezTo>
                  <a:pt x="321439" y="732252"/>
                  <a:pt x="-9179" y="542187"/>
                  <a:pt x="0" y="355390"/>
                </a:cubicBezTo>
                <a:close/>
              </a:path>
            </a:pathLst>
          </a:custGeom>
          <a:noFill/>
          <a:ln w="76200">
            <a:solidFill>
              <a:srgbClr val="002060"/>
            </a:solidFill>
            <a:extLst>
              <a:ext uri="{C807C97D-BFC1-408E-A445-0C87EB9F89A2}">
                <ask:lineSketchStyleProps xmlns:ask="http://schemas.microsoft.com/office/drawing/2018/sketchyshapes" sd="1634779923">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Picture 79">
            <a:extLst>
              <a:ext uri="{FF2B5EF4-FFF2-40B4-BE49-F238E27FC236}">
                <a16:creationId xmlns:a16="http://schemas.microsoft.com/office/drawing/2014/main" id="{9C63A0C1-FFE6-46C2-AD13-6D8D7E31E8D2}"/>
              </a:ext>
            </a:extLst>
          </p:cNvPr>
          <p:cNvPicPr/>
          <p:nvPr/>
        </p:nvPicPr>
        <p:blipFill rotWithShape="1">
          <a:blip r:embed="rId5" cstate="print">
            <a:extLst>
              <a:ext uri="{28A0092B-C50C-407E-A947-70E740481C1C}">
                <a14:useLocalDpi xmlns:a14="http://schemas.microsoft.com/office/drawing/2010/main" val="0"/>
              </a:ext>
            </a:extLst>
          </a:blip>
          <a:srcRect l="7625" t="74578" r="61062" b="11242"/>
          <a:stretch/>
        </p:blipFill>
        <p:spPr bwMode="auto">
          <a:xfrm>
            <a:off x="5626106" y="1263438"/>
            <a:ext cx="5961698" cy="14673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22339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F87BC-D045-81B1-2C6F-E61082F06C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61B8EE3-DBB8-6A13-DF7B-FB7077F4DC0E}"/>
              </a:ext>
            </a:extLst>
          </p:cNvPr>
          <p:cNvPicPr>
            <a:picLocks noChangeAspect="1"/>
          </p:cNvPicPr>
          <p:nvPr/>
        </p:nvPicPr>
        <p:blipFill>
          <a:blip r:embed="rId2"/>
          <a:srcRect l="-1" t="29807" r="52167"/>
          <a:stretch/>
        </p:blipFill>
        <p:spPr>
          <a:xfrm>
            <a:off x="5506720" y="2679595"/>
            <a:ext cx="4342638" cy="3572142"/>
          </a:xfrm>
          <a:prstGeom prst="rect">
            <a:avLst/>
          </a:prstGeom>
        </p:spPr>
      </p:pic>
      <p:sp>
        <p:nvSpPr>
          <p:cNvPr id="6" name="Title 1">
            <a:extLst>
              <a:ext uri="{FF2B5EF4-FFF2-40B4-BE49-F238E27FC236}">
                <a16:creationId xmlns:a16="http://schemas.microsoft.com/office/drawing/2014/main" id="{5CBB03CD-6D02-A9CA-5A7C-479108AF7B5C}"/>
              </a:ext>
            </a:extLst>
          </p:cNvPr>
          <p:cNvSpPr txBox="1">
            <a:spLocks/>
          </p:cNvSpPr>
          <p:nvPr/>
        </p:nvSpPr>
        <p:spPr>
          <a:xfrm>
            <a:off x="2232067" y="388775"/>
            <a:ext cx="7716864" cy="1030439"/>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ea typeface="Cascadia Mono SemiLight" panose="020B0609020000020004" pitchFamily="49" charset="0"/>
                <a:cs typeface="Cascadia Mono SemiLight" panose="020B0609020000020004" pitchFamily="49" charset="0"/>
              </a:rPr>
              <a:t>Undersea Data Centre</a:t>
            </a:r>
          </a:p>
        </p:txBody>
      </p:sp>
      <p:sp>
        <p:nvSpPr>
          <p:cNvPr id="7" name="Title 1">
            <a:extLst>
              <a:ext uri="{FF2B5EF4-FFF2-40B4-BE49-F238E27FC236}">
                <a16:creationId xmlns:a16="http://schemas.microsoft.com/office/drawing/2014/main" id="{E3C14CB8-FC64-D1F8-AC25-E28AD8CCA1C5}"/>
              </a:ext>
            </a:extLst>
          </p:cNvPr>
          <p:cNvSpPr txBox="1">
            <a:spLocks/>
          </p:cNvSpPr>
          <p:nvPr/>
        </p:nvSpPr>
        <p:spPr>
          <a:xfrm>
            <a:off x="923467" y="1733703"/>
            <a:ext cx="3482909" cy="20651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can buy an </a:t>
            </a:r>
            <a:br>
              <a:rPr lang="en-GB" sz="2000" dirty="0"/>
            </a:br>
            <a:r>
              <a:rPr lang="en-GB" sz="2000" dirty="0"/>
              <a:t>undersea data centre.</a:t>
            </a:r>
          </a:p>
          <a:p>
            <a:pPr algn="ctr">
              <a:lnSpc>
                <a:spcPct val="120000"/>
              </a:lnSpc>
            </a:pPr>
            <a:r>
              <a:rPr lang="en-GB" sz="2000" dirty="0"/>
              <a:t>This cools the servers by storing them in cold water.</a:t>
            </a:r>
          </a:p>
        </p:txBody>
      </p:sp>
      <p:sp>
        <p:nvSpPr>
          <p:cNvPr id="8" name="Title 1">
            <a:extLst>
              <a:ext uri="{FF2B5EF4-FFF2-40B4-BE49-F238E27FC236}">
                <a16:creationId xmlns:a16="http://schemas.microsoft.com/office/drawing/2014/main" id="{E28D5306-75E9-665B-C5F4-5F687363EE0E}"/>
              </a:ext>
            </a:extLst>
          </p:cNvPr>
          <p:cNvSpPr txBox="1">
            <a:spLocks/>
          </p:cNvSpPr>
          <p:nvPr/>
        </p:nvSpPr>
        <p:spPr>
          <a:xfrm>
            <a:off x="885916" y="3673754"/>
            <a:ext cx="3558013" cy="17817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Draw around the undersea data centre box.</a:t>
            </a:r>
          </a:p>
          <a:p>
            <a:pPr algn="ctr">
              <a:lnSpc>
                <a:spcPct val="120000"/>
              </a:lnSpc>
            </a:pPr>
            <a:r>
              <a:rPr lang="en-GB" sz="2000" dirty="0"/>
              <a:t>Score out 20 coins.</a:t>
            </a:r>
          </a:p>
          <a:p>
            <a:pPr algn="ctr">
              <a:lnSpc>
                <a:spcPct val="120000"/>
              </a:lnSpc>
            </a:pPr>
            <a:r>
              <a:rPr lang="en-GB" sz="2000" dirty="0"/>
              <a:t>Score out all your water.</a:t>
            </a:r>
          </a:p>
        </p:txBody>
      </p:sp>
      <p:sp>
        <p:nvSpPr>
          <p:cNvPr id="9" name="Title 1">
            <a:extLst>
              <a:ext uri="{FF2B5EF4-FFF2-40B4-BE49-F238E27FC236}">
                <a16:creationId xmlns:a16="http://schemas.microsoft.com/office/drawing/2014/main" id="{AF9F30A4-25AD-AB40-589B-8A356251A681}"/>
              </a:ext>
            </a:extLst>
          </p:cNvPr>
          <p:cNvSpPr txBox="1">
            <a:spLocks/>
          </p:cNvSpPr>
          <p:nvPr/>
        </p:nvSpPr>
        <p:spPr>
          <a:xfrm>
            <a:off x="815878" y="5335784"/>
            <a:ext cx="3698085" cy="103043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Only one player can buy and use the undersea data centre</a:t>
            </a:r>
          </a:p>
        </p:txBody>
      </p:sp>
      <p:sp>
        <p:nvSpPr>
          <p:cNvPr id="31" name="Rectangle: Rounded Corners 30">
            <a:extLst>
              <a:ext uri="{FF2B5EF4-FFF2-40B4-BE49-F238E27FC236}">
                <a16:creationId xmlns:a16="http://schemas.microsoft.com/office/drawing/2014/main" id="{496CB88E-2B6B-4AE7-5913-26FCA82EFE45}"/>
              </a:ext>
            </a:extLst>
          </p:cNvPr>
          <p:cNvSpPr/>
          <p:nvPr/>
        </p:nvSpPr>
        <p:spPr>
          <a:xfrm>
            <a:off x="10069413" y="3055065"/>
            <a:ext cx="1105103" cy="3059064"/>
          </a:xfrm>
          <a:prstGeom prst="roundRect">
            <a:avLst>
              <a:gd name="adj" fmla="val 9888"/>
            </a:avLst>
          </a:prstGeom>
          <a:solidFill>
            <a:srgbClr val="6CDDD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Picture 31" descr="A black background with a black square&#10;&#10;Description automatically generated with medium confidence">
            <a:extLst>
              <a:ext uri="{FF2B5EF4-FFF2-40B4-BE49-F238E27FC236}">
                <a16:creationId xmlns:a16="http://schemas.microsoft.com/office/drawing/2014/main" id="{D7BBFAF7-299B-9E17-1B88-10F6E87D86D5}"/>
              </a:ext>
            </a:extLst>
          </p:cNvPr>
          <p:cNvPicPr>
            <a:picLocks noChangeAspect="1"/>
          </p:cNvPicPr>
          <p:nvPr/>
        </p:nvPicPr>
        <p:blipFill>
          <a:blip r:embed="rId3"/>
          <a:srcRect l="19028" t="2879" r="19779" b="17297"/>
          <a:stretch/>
        </p:blipFill>
        <p:spPr>
          <a:xfrm>
            <a:off x="10194022" y="5161123"/>
            <a:ext cx="176651" cy="224314"/>
          </a:xfrm>
          <a:prstGeom prst="rect">
            <a:avLst/>
          </a:prstGeom>
        </p:spPr>
      </p:pic>
      <p:sp>
        <p:nvSpPr>
          <p:cNvPr id="33" name="Title 1">
            <a:extLst>
              <a:ext uri="{FF2B5EF4-FFF2-40B4-BE49-F238E27FC236}">
                <a16:creationId xmlns:a16="http://schemas.microsoft.com/office/drawing/2014/main" id="{5071AC73-C3A6-FEFA-ACEC-5A1B9818B6C3}"/>
              </a:ext>
            </a:extLst>
          </p:cNvPr>
          <p:cNvSpPr txBox="1">
            <a:spLocks/>
          </p:cNvSpPr>
          <p:nvPr/>
        </p:nvSpPr>
        <p:spPr>
          <a:xfrm>
            <a:off x="10182427" y="3061290"/>
            <a:ext cx="957502" cy="6909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1600" noProof="1"/>
              <a:t>Water usage</a:t>
            </a:r>
          </a:p>
        </p:txBody>
      </p:sp>
      <p:pic>
        <p:nvPicPr>
          <p:cNvPr id="34" name="Picture 33">
            <a:extLst>
              <a:ext uri="{FF2B5EF4-FFF2-40B4-BE49-F238E27FC236}">
                <a16:creationId xmlns:a16="http://schemas.microsoft.com/office/drawing/2014/main" id="{7C1112DF-48AD-E5A5-DA33-96EAB4BFF30F}"/>
              </a:ext>
            </a:extLst>
          </p:cNvPr>
          <p:cNvPicPr>
            <a:picLocks noChangeAspect="1"/>
          </p:cNvPicPr>
          <p:nvPr/>
        </p:nvPicPr>
        <p:blipFill>
          <a:blip r:embed="rId4"/>
          <a:stretch>
            <a:fillRect/>
          </a:stretch>
        </p:blipFill>
        <p:spPr>
          <a:xfrm>
            <a:off x="10201494" y="3743679"/>
            <a:ext cx="187119" cy="242576"/>
          </a:xfrm>
          <a:prstGeom prst="rect">
            <a:avLst/>
          </a:prstGeom>
        </p:spPr>
      </p:pic>
      <p:pic>
        <p:nvPicPr>
          <p:cNvPr id="35" name="Picture 34" descr="A black background with a black square&#10;&#10;Description automatically generated with medium confidence">
            <a:extLst>
              <a:ext uri="{FF2B5EF4-FFF2-40B4-BE49-F238E27FC236}">
                <a16:creationId xmlns:a16="http://schemas.microsoft.com/office/drawing/2014/main" id="{94F04B36-6AEC-78B4-874C-D13C2558F66D}"/>
              </a:ext>
            </a:extLst>
          </p:cNvPr>
          <p:cNvPicPr>
            <a:picLocks noChangeAspect="1"/>
          </p:cNvPicPr>
          <p:nvPr/>
        </p:nvPicPr>
        <p:blipFill>
          <a:blip r:embed="rId3"/>
          <a:srcRect l="19028" t="2879" r="19779" b="17297"/>
          <a:stretch/>
        </p:blipFill>
        <p:spPr>
          <a:xfrm>
            <a:off x="10427600" y="5161123"/>
            <a:ext cx="176651" cy="224314"/>
          </a:xfrm>
          <a:prstGeom prst="rect">
            <a:avLst/>
          </a:prstGeom>
        </p:spPr>
      </p:pic>
      <p:pic>
        <p:nvPicPr>
          <p:cNvPr id="36" name="Picture 35" descr="A black background with a black square&#10;&#10;Description automatically generated with medium confidence">
            <a:extLst>
              <a:ext uri="{FF2B5EF4-FFF2-40B4-BE49-F238E27FC236}">
                <a16:creationId xmlns:a16="http://schemas.microsoft.com/office/drawing/2014/main" id="{D95A9FA7-7CF3-8556-F01B-58907F2AB734}"/>
              </a:ext>
            </a:extLst>
          </p:cNvPr>
          <p:cNvPicPr>
            <a:picLocks noChangeAspect="1"/>
          </p:cNvPicPr>
          <p:nvPr/>
        </p:nvPicPr>
        <p:blipFill>
          <a:blip r:embed="rId3"/>
          <a:srcRect l="19028" t="2879" r="19779" b="17297"/>
          <a:stretch/>
        </p:blipFill>
        <p:spPr>
          <a:xfrm>
            <a:off x="10661179" y="5161123"/>
            <a:ext cx="176651" cy="224314"/>
          </a:xfrm>
          <a:prstGeom prst="rect">
            <a:avLst/>
          </a:prstGeom>
        </p:spPr>
      </p:pic>
      <p:pic>
        <p:nvPicPr>
          <p:cNvPr id="37" name="Picture 36" descr="A black background with a black square&#10;&#10;Description automatically generated with medium confidence">
            <a:extLst>
              <a:ext uri="{FF2B5EF4-FFF2-40B4-BE49-F238E27FC236}">
                <a16:creationId xmlns:a16="http://schemas.microsoft.com/office/drawing/2014/main" id="{DCE3D575-D825-0015-556D-AD147FEFDF26}"/>
              </a:ext>
            </a:extLst>
          </p:cNvPr>
          <p:cNvPicPr>
            <a:picLocks noChangeAspect="1"/>
          </p:cNvPicPr>
          <p:nvPr/>
        </p:nvPicPr>
        <p:blipFill>
          <a:blip r:embed="rId3"/>
          <a:srcRect l="19028" t="2879" r="19779" b="17297"/>
          <a:stretch/>
        </p:blipFill>
        <p:spPr>
          <a:xfrm>
            <a:off x="10894757" y="5161123"/>
            <a:ext cx="176651" cy="224314"/>
          </a:xfrm>
          <a:prstGeom prst="rect">
            <a:avLst/>
          </a:prstGeom>
        </p:spPr>
      </p:pic>
      <p:pic>
        <p:nvPicPr>
          <p:cNvPr id="38" name="Picture 37" descr="A black background with a black square&#10;&#10;Description automatically generated with medium confidence">
            <a:extLst>
              <a:ext uri="{FF2B5EF4-FFF2-40B4-BE49-F238E27FC236}">
                <a16:creationId xmlns:a16="http://schemas.microsoft.com/office/drawing/2014/main" id="{2E324F63-2F39-5C7E-D223-5E879FB3BECF}"/>
              </a:ext>
            </a:extLst>
          </p:cNvPr>
          <p:cNvPicPr>
            <a:picLocks noChangeAspect="1"/>
          </p:cNvPicPr>
          <p:nvPr/>
        </p:nvPicPr>
        <p:blipFill>
          <a:blip r:embed="rId3"/>
          <a:srcRect l="19028" t="2879" r="19779" b="17297"/>
          <a:stretch/>
        </p:blipFill>
        <p:spPr>
          <a:xfrm>
            <a:off x="10194356" y="4885192"/>
            <a:ext cx="176651" cy="224314"/>
          </a:xfrm>
          <a:prstGeom prst="rect">
            <a:avLst/>
          </a:prstGeom>
        </p:spPr>
      </p:pic>
      <p:pic>
        <p:nvPicPr>
          <p:cNvPr id="39" name="Picture 38" descr="A black background with a black square&#10;&#10;Description automatically generated with medium confidence">
            <a:extLst>
              <a:ext uri="{FF2B5EF4-FFF2-40B4-BE49-F238E27FC236}">
                <a16:creationId xmlns:a16="http://schemas.microsoft.com/office/drawing/2014/main" id="{BC43EB42-4A62-F0C3-7F76-D733F9AC1F38}"/>
              </a:ext>
            </a:extLst>
          </p:cNvPr>
          <p:cNvPicPr>
            <a:picLocks noChangeAspect="1"/>
          </p:cNvPicPr>
          <p:nvPr/>
        </p:nvPicPr>
        <p:blipFill>
          <a:blip r:embed="rId3"/>
          <a:srcRect l="19028" t="2879" r="19779" b="17297"/>
          <a:stretch/>
        </p:blipFill>
        <p:spPr>
          <a:xfrm>
            <a:off x="10427934" y="4885192"/>
            <a:ext cx="176651" cy="224314"/>
          </a:xfrm>
          <a:prstGeom prst="rect">
            <a:avLst/>
          </a:prstGeom>
        </p:spPr>
      </p:pic>
      <p:pic>
        <p:nvPicPr>
          <p:cNvPr id="40" name="Picture 39" descr="A black background with a black square&#10;&#10;Description automatically generated with medium confidence">
            <a:extLst>
              <a:ext uri="{FF2B5EF4-FFF2-40B4-BE49-F238E27FC236}">
                <a16:creationId xmlns:a16="http://schemas.microsoft.com/office/drawing/2014/main" id="{1CE413F2-7454-14B3-1916-6FDCC1F0AF65}"/>
              </a:ext>
            </a:extLst>
          </p:cNvPr>
          <p:cNvPicPr>
            <a:picLocks noChangeAspect="1"/>
          </p:cNvPicPr>
          <p:nvPr/>
        </p:nvPicPr>
        <p:blipFill>
          <a:blip r:embed="rId3"/>
          <a:srcRect l="19028" t="2879" r="19779" b="17297"/>
          <a:stretch/>
        </p:blipFill>
        <p:spPr>
          <a:xfrm>
            <a:off x="10661512" y="4885192"/>
            <a:ext cx="176651" cy="224314"/>
          </a:xfrm>
          <a:prstGeom prst="rect">
            <a:avLst/>
          </a:prstGeom>
        </p:spPr>
      </p:pic>
      <p:pic>
        <p:nvPicPr>
          <p:cNvPr id="41" name="Picture 40" descr="A black background with a black square&#10;&#10;Description automatically generated with medium confidence">
            <a:extLst>
              <a:ext uri="{FF2B5EF4-FFF2-40B4-BE49-F238E27FC236}">
                <a16:creationId xmlns:a16="http://schemas.microsoft.com/office/drawing/2014/main" id="{5F51AD16-A237-74A9-273D-9D6C1879DB04}"/>
              </a:ext>
            </a:extLst>
          </p:cNvPr>
          <p:cNvPicPr>
            <a:picLocks noChangeAspect="1"/>
          </p:cNvPicPr>
          <p:nvPr/>
        </p:nvPicPr>
        <p:blipFill>
          <a:blip r:embed="rId3"/>
          <a:srcRect l="19028" t="2879" r="19779" b="17297"/>
          <a:stretch/>
        </p:blipFill>
        <p:spPr>
          <a:xfrm>
            <a:off x="10895091" y="4885192"/>
            <a:ext cx="176651" cy="224314"/>
          </a:xfrm>
          <a:prstGeom prst="rect">
            <a:avLst/>
          </a:prstGeom>
        </p:spPr>
      </p:pic>
      <p:pic>
        <p:nvPicPr>
          <p:cNvPr id="42" name="Picture 41" descr="A black background with a black square&#10;&#10;Description automatically generated with medium confidence">
            <a:extLst>
              <a:ext uri="{FF2B5EF4-FFF2-40B4-BE49-F238E27FC236}">
                <a16:creationId xmlns:a16="http://schemas.microsoft.com/office/drawing/2014/main" id="{01614394-1414-6559-AC29-9C2E653B2F5E}"/>
              </a:ext>
            </a:extLst>
          </p:cNvPr>
          <p:cNvPicPr>
            <a:picLocks noChangeAspect="1"/>
          </p:cNvPicPr>
          <p:nvPr/>
        </p:nvPicPr>
        <p:blipFill>
          <a:blip r:embed="rId3"/>
          <a:srcRect l="19028" t="2879" r="19779" b="17297"/>
          <a:stretch/>
        </p:blipFill>
        <p:spPr>
          <a:xfrm>
            <a:off x="10199713" y="4609261"/>
            <a:ext cx="176651" cy="224314"/>
          </a:xfrm>
          <a:prstGeom prst="rect">
            <a:avLst/>
          </a:prstGeom>
        </p:spPr>
      </p:pic>
      <p:pic>
        <p:nvPicPr>
          <p:cNvPr id="43" name="Picture 42" descr="A black background with a black square&#10;&#10;Description automatically generated with medium confidence">
            <a:extLst>
              <a:ext uri="{FF2B5EF4-FFF2-40B4-BE49-F238E27FC236}">
                <a16:creationId xmlns:a16="http://schemas.microsoft.com/office/drawing/2014/main" id="{568EDF41-DA2B-AB16-3B33-5A29C08E38E5}"/>
              </a:ext>
            </a:extLst>
          </p:cNvPr>
          <p:cNvPicPr>
            <a:picLocks noChangeAspect="1"/>
          </p:cNvPicPr>
          <p:nvPr/>
        </p:nvPicPr>
        <p:blipFill>
          <a:blip r:embed="rId3"/>
          <a:srcRect l="19028" t="2879" r="19779" b="17297"/>
          <a:stretch/>
        </p:blipFill>
        <p:spPr>
          <a:xfrm>
            <a:off x="10433291" y="4609261"/>
            <a:ext cx="176651" cy="224314"/>
          </a:xfrm>
          <a:prstGeom prst="rect">
            <a:avLst/>
          </a:prstGeom>
        </p:spPr>
      </p:pic>
      <p:pic>
        <p:nvPicPr>
          <p:cNvPr id="44" name="Picture 43" descr="A black background with a black square&#10;&#10;Description automatically generated with medium confidence">
            <a:extLst>
              <a:ext uri="{FF2B5EF4-FFF2-40B4-BE49-F238E27FC236}">
                <a16:creationId xmlns:a16="http://schemas.microsoft.com/office/drawing/2014/main" id="{C5CB5530-DC45-0CBA-2E81-16781201D126}"/>
              </a:ext>
            </a:extLst>
          </p:cNvPr>
          <p:cNvPicPr>
            <a:picLocks noChangeAspect="1"/>
          </p:cNvPicPr>
          <p:nvPr/>
        </p:nvPicPr>
        <p:blipFill>
          <a:blip r:embed="rId3"/>
          <a:srcRect l="19028" t="2879" r="19779" b="17297"/>
          <a:stretch/>
        </p:blipFill>
        <p:spPr>
          <a:xfrm>
            <a:off x="10666870" y="4609261"/>
            <a:ext cx="176651" cy="224314"/>
          </a:xfrm>
          <a:prstGeom prst="rect">
            <a:avLst/>
          </a:prstGeom>
        </p:spPr>
      </p:pic>
      <p:pic>
        <p:nvPicPr>
          <p:cNvPr id="45" name="Picture 44" descr="A black background with a black square&#10;&#10;Description automatically generated with medium confidence">
            <a:extLst>
              <a:ext uri="{FF2B5EF4-FFF2-40B4-BE49-F238E27FC236}">
                <a16:creationId xmlns:a16="http://schemas.microsoft.com/office/drawing/2014/main" id="{F1EB8CCD-C977-C861-F06B-A0AB706AA2FE}"/>
              </a:ext>
            </a:extLst>
          </p:cNvPr>
          <p:cNvPicPr>
            <a:picLocks noChangeAspect="1"/>
          </p:cNvPicPr>
          <p:nvPr/>
        </p:nvPicPr>
        <p:blipFill>
          <a:blip r:embed="rId3"/>
          <a:srcRect l="19028" t="2879" r="19779" b="17297"/>
          <a:stretch/>
        </p:blipFill>
        <p:spPr>
          <a:xfrm>
            <a:off x="10900448" y="4609261"/>
            <a:ext cx="176651" cy="224314"/>
          </a:xfrm>
          <a:prstGeom prst="rect">
            <a:avLst/>
          </a:prstGeom>
        </p:spPr>
      </p:pic>
      <p:pic>
        <p:nvPicPr>
          <p:cNvPr id="46" name="Picture 45" descr="A black background with a black square&#10;&#10;Description automatically generated with medium confidence">
            <a:extLst>
              <a:ext uri="{FF2B5EF4-FFF2-40B4-BE49-F238E27FC236}">
                <a16:creationId xmlns:a16="http://schemas.microsoft.com/office/drawing/2014/main" id="{F8DFD02A-60E7-5AAB-D751-67072B79EADE}"/>
              </a:ext>
            </a:extLst>
          </p:cNvPr>
          <p:cNvPicPr>
            <a:picLocks noChangeAspect="1"/>
          </p:cNvPicPr>
          <p:nvPr/>
        </p:nvPicPr>
        <p:blipFill>
          <a:blip r:embed="rId3"/>
          <a:srcRect l="19028" t="2879" r="19779" b="17297"/>
          <a:stretch/>
        </p:blipFill>
        <p:spPr>
          <a:xfrm>
            <a:off x="10438649" y="4333330"/>
            <a:ext cx="176651" cy="224314"/>
          </a:xfrm>
          <a:prstGeom prst="rect">
            <a:avLst/>
          </a:prstGeom>
        </p:spPr>
      </p:pic>
      <p:pic>
        <p:nvPicPr>
          <p:cNvPr id="47" name="Picture 46" descr="A black background with a black square&#10;&#10;Description automatically generated with medium confidence">
            <a:extLst>
              <a:ext uri="{FF2B5EF4-FFF2-40B4-BE49-F238E27FC236}">
                <a16:creationId xmlns:a16="http://schemas.microsoft.com/office/drawing/2014/main" id="{5FDB398E-5682-1D6A-784E-AC4BB895AD41}"/>
              </a:ext>
            </a:extLst>
          </p:cNvPr>
          <p:cNvPicPr>
            <a:picLocks noChangeAspect="1"/>
          </p:cNvPicPr>
          <p:nvPr/>
        </p:nvPicPr>
        <p:blipFill>
          <a:blip r:embed="rId3"/>
          <a:srcRect l="19028" t="2879" r="19779" b="17297"/>
          <a:stretch/>
        </p:blipFill>
        <p:spPr>
          <a:xfrm>
            <a:off x="10672227" y="4333330"/>
            <a:ext cx="176651" cy="224314"/>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10ADB05A-32A5-EAB5-C779-96AF5766973C}"/>
              </a:ext>
            </a:extLst>
          </p:cNvPr>
          <p:cNvPicPr>
            <a:picLocks noChangeAspect="1"/>
          </p:cNvPicPr>
          <p:nvPr/>
        </p:nvPicPr>
        <p:blipFill>
          <a:blip r:embed="rId3"/>
          <a:srcRect l="19028" t="2879" r="19779" b="17297"/>
          <a:stretch/>
        </p:blipFill>
        <p:spPr>
          <a:xfrm>
            <a:off x="10905805" y="4333330"/>
            <a:ext cx="176651" cy="224314"/>
          </a:xfrm>
          <a:prstGeom prst="rect">
            <a:avLst/>
          </a:prstGeom>
        </p:spPr>
      </p:pic>
      <p:pic>
        <p:nvPicPr>
          <p:cNvPr id="49" name="Picture 48">
            <a:extLst>
              <a:ext uri="{FF2B5EF4-FFF2-40B4-BE49-F238E27FC236}">
                <a16:creationId xmlns:a16="http://schemas.microsoft.com/office/drawing/2014/main" id="{EAFA6E9A-D056-0ACE-B3AC-A9997ED916A7}"/>
              </a:ext>
            </a:extLst>
          </p:cNvPr>
          <p:cNvPicPr>
            <a:picLocks noChangeAspect="1"/>
          </p:cNvPicPr>
          <p:nvPr/>
        </p:nvPicPr>
        <p:blipFill>
          <a:blip r:embed="rId4"/>
          <a:stretch>
            <a:fillRect/>
          </a:stretch>
        </p:blipFill>
        <p:spPr>
          <a:xfrm>
            <a:off x="10428515" y="3743679"/>
            <a:ext cx="187119" cy="242576"/>
          </a:xfrm>
          <a:prstGeom prst="rect">
            <a:avLst/>
          </a:prstGeom>
        </p:spPr>
      </p:pic>
      <p:pic>
        <p:nvPicPr>
          <p:cNvPr id="50" name="Picture 49" descr="A black background with a black square&#10;&#10;Description automatically generated with medium confidence">
            <a:extLst>
              <a:ext uri="{FF2B5EF4-FFF2-40B4-BE49-F238E27FC236}">
                <a16:creationId xmlns:a16="http://schemas.microsoft.com/office/drawing/2014/main" id="{6D3B16AF-CF2F-46B9-C8C6-A0608E100AC2}"/>
              </a:ext>
            </a:extLst>
          </p:cNvPr>
          <p:cNvPicPr>
            <a:picLocks noChangeAspect="1"/>
          </p:cNvPicPr>
          <p:nvPr/>
        </p:nvPicPr>
        <p:blipFill>
          <a:blip r:embed="rId3"/>
          <a:srcRect l="19028" t="2879" r="19779" b="17297"/>
          <a:stretch/>
        </p:blipFill>
        <p:spPr>
          <a:xfrm>
            <a:off x="10194022" y="5712985"/>
            <a:ext cx="176651" cy="224314"/>
          </a:xfrm>
          <a:prstGeom prst="rect">
            <a:avLst/>
          </a:prstGeom>
        </p:spPr>
      </p:pic>
      <p:pic>
        <p:nvPicPr>
          <p:cNvPr id="51" name="Picture 50" descr="A black background with a black square&#10;&#10;Description automatically generated with medium confidence">
            <a:extLst>
              <a:ext uri="{FF2B5EF4-FFF2-40B4-BE49-F238E27FC236}">
                <a16:creationId xmlns:a16="http://schemas.microsoft.com/office/drawing/2014/main" id="{DE8C0C95-855C-7926-477D-3E835B621450}"/>
              </a:ext>
            </a:extLst>
          </p:cNvPr>
          <p:cNvPicPr>
            <a:picLocks noChangeAspect="1"/>
          </p:cNvPicPr>
          <p:nvPr/>
        </p:nvPicPr>
        <p:blipFill>
          <a:blip r:embed="rId3"/>
          <a:srcRect l="19028" t="2879" r="19779" b="17297"/>
          <a:stretch/>
        </p:blipFill>
        <p:spPr>
          <a:xfrm>
            <a:off x="10427600" y="5712985"/>
            <a:ext cx="176651" cy="224314"/>
          </a:xfrm>
          <a:prstGeom prst="rect">
            <a:avLst/>
          </a:prstGeom>
        </p:spPr>
      </p:pic>
      <p:pic>
        <p:nvPicPr>
          <p:cNvPr id="52" name="Picture 51" descr="A black background with a black square&#10;&#10;Description automatically generated with medium confidence">
            <a:extLst>
              <a:ext uri="{FF2B5EF4-FFF2-40B4-BE49-F238E27FC236}">
                <a16:creationId xmlns:a16="http://schemas.microsoft.com/office/drawing/2014/main" id="{EF8B8781-C535-D7E0-4202-C4912AAC2208}"/>
              </a:ext>
            </a:extLst>
          </p:cNvPr>
          <p:cNvPicPr>
            <a:picLocks noChangeAspect="1"/>
          </p:cNvPicPr>
          <p:nvPr/>
        </p:nvPicPr>
        <p:blipFill>
          <a:blip r:embed="rId3"/>
          <a:srcRect l="19028" t="2879" r="19779" b="17297"/>
          <a:stretch/>
        </p:blipFill>
        <p:spPr>
          <a:xfrm>
            <a:off x="10661179" y="5712985"/>
            <a:ext cx="176651" cy="224314"/>
          </a:xfrm>
          <a:prstGeom prst="rect">
            <a:avLst/>
          </a:prstGeom>
        </p:spPr>
      </p:pic>
      <p:pic>
        <p:nvPicPr>
          <p:cNvPr id="53" name="Picture 52" descr="A black background with a black square&#10;&#10;Description automatically generated with medium confidence">
            <a:extLst>
              <a:ext uri="{FF2B5EF4-FFF2-40B4-BE49-F238E27FC236}">
                <a16:creationId xmlns:a16="http://schemas.microsoft.com/office/drawing/2014/main" id="{7EFF058D-D4B1-2253-EF6E-C1FE50F2C51B}"/>
              </a:ext>
            </a:extLst>
          </p:cNvPr>
          <p:cNvPicPr>
            <a:picLocks noChangeAspect="1"/>
          </p:cNvPicPr>
          <p:nvPr/>
        </p:nvPicPr>
        <p:blipFill>
          <a:blip r:embed="rId3"/>
          <a:srcRect l="19028" t="2879" r="19779" b="17297"/>
          <a:stretch/>
        </p:blipFill>
        <p:spPr>
          <a:xfrm>
            <a:off x="10894757" y="5712985"/>
            <a:ext cx="176651" cy="224314"/>
          </a:xfrm>
          <a:prstGeom prst="rect">
            <a:avLst/>
          </a:prstGeom>
        </p:spPr>
      </p:pic>
      <p:pic>
        <p:nvPicPr>
          <p:cNvPr id="54" name="Picture 53" descr="A black background with a black square&#10;&#10;Description automatically generated with medium confidence">
            <a:extLst>
              <a:ext uri="{FF2B5EF4-FFF2-40B4-BE49-F238E27FC236}">
                <a16:creationId xmlns:a16="http://schemas.microsoft.com/office/drawing/2014/main" id="{4AD21B9F-6496-D044-77C3-A123B2D4C9A7}"/>
              </a:ext>
            </a:extLst>
          </p:cNvPr>
          <p:cNvPicPr>
            <a:picLocks noChangeAspect="1"/>
          </p:cNvPicPr>
          <p:nvPr/>
        </p:nvPicPr>
        <p:blipFill>
          <a:blip r:embed="rId3"/>
          <a:srcRect l="19028" t="2879" r="19779" b="17297"/>
          <a:stretch/>
        </p:blipFill>
        <p:spPr>
          <a:xfrm>
            <a:off x="10194356" y="5437054"/>
            <a:ext cx="176651" cy="224314"/>
          </a:xfrm>
          <a:prstGeom prst="rect">
            <a:avLst/>
          </a:prstGeom>
        </p:spPr>
      </p:pic>
      <p:pic>
        <p:nvPicPr>
          <p:cNvPr id="55" name="Picture 54" descr="A black background with a black square&#10;&#10;Description automatically generated with medium confidence">
            <a:extLst>
              <a:ext uri="{FF2B5EF4-FFF2-40B4-BE49-F238E27FC236}">
                <a16:creationId xmlns:a16="http://schemas.microsoft.com/office/drawing/2014/main" id="{2AAF5E64-269F-A9DF-9017-5D3B4BF7FFAF}"/>
              </a:ext>
            </a:extLst>
          </p:cNvPr>
          <p:cNvPicPr>
            <a:picLocks noChangeAspect="1"/>
          </p:cNvPicPr>
          <p:nvPr/>
        </p:nvPicPr>
        <p:blipFill>
          <a:blip r:embed="rId3"/>
          <a:srcRect l="19028" t="2879" r="19779" b="17297"/>
          <a:stretch/>
        </p:blipFill>
        <p:spPr>
          <a:xfrm>
            <a:off x="10427934" y="5437054"/>
            <a:ext cx="176651" cy="224314"/>
          </a:xfrm>
          <a:prstGeom prst="rect">
            <a:avLst/>
          </a:prstGeom>
        </p:spPr>
      </p:pic>
      <p:pic>
        <p:nvPicPr>
          <p:cNvPr id="56" name="Picture 55" descr="A black background with a black square&#10;&#10;Description automatically generated with medium confidence">
            <a:extLst>
              <a:ext uri="{FF2B5EF4-FFF2-40B4-BE49-F238E27FC236}">
                <a16:creationId xmlns:a16="http://schemas.microsoft.com/office/drawing/2014/main" id="{73B61E2A-F1CF-9CCB-CFF9-5C5CBF08DE86}"/>
              </a:ext>
            </a:extLst>
          </p:cNvPr>
          <p:cNvPicPr>
            <a:picLocks noChangeAspect="1"/>
          </p:cNvPicPr>
          <p:nvPr/>
        </p:nvPicPr>
        <p:blipFill>
          <a:blip r:embed="rId3"/>
          <a:srcRect l="19028" t="2879" r="19779" b="17297"/>
          <a:stretch/>
        </p:blipFill>
        <p:spPr>
          <a:xfrm>
            <a:off x="10661512" y="5437054"/>
            <a:ext cx="176651" cy="224314"/>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8D50EBD6-D722-8230-D4F3-8EE014C9FEE0}"/>
              </a:ext>
            </a:extLst>
          </p:cNvPr>
          <p:cNvPicPr>
            <a:picLocks noChangeAspect="1"/>
          </p:cNvPicPr>
          <p:nvPr/>
        </p:nvPicPr>
        <p:blipFill>
          <a:blip r:embed="rId3"/>
          <a:srcRect l="19028" t="2879" r="19779" b="17297"/>
          <a:stretch/>
        </p:blipFill>
        <p:spPr>
          <a:xfrm>
            <a:off x="10895091" y="5437054"/>
            <a:ext cx="176651" cy="224314"/>
          </a:xfrm>
          <a:prstGeom prst="rect">
            <a:avLst/>
          </a:prstGeom>
        </p:spPr>
      </p:pic>
      <p:pic>
        <p:nvPicPr>
          <p:cNvPr id="58" name="Picture 57">
            <a:extLst>
              <a:ext uri="{FF2B5EF4-FFF2-40B4-BE49-F238E27FC236}">
                <a16:creationId xmlns:a16="http://schemas.microsoft.com/office/drawing/2014/main" id="{301BA0B9-322E-7555-3409-188000D19885}"/>
              </a:ext>
            </a:extLst>
          </p:cNvPr>
          <p:cNvPicPr>
            <a:picLocks noChangeAspect="1"/>
          </p:cNvPicPr>
          <p:nvPr/>
        </p:nvPicPr>
        <p:blipFill>
          <a:blip r:embed="rId4"/>
          <a:stretch>
            <a:fillRect/>
          </a:stretch>
        </p:blipFill>
        <p:spPr>
          <a:xfrm>
            <a:off x="10677744" y="3743679"/>
            <a:ext cx="187119" cy="242576"/>
          </a:xfrm>
          <a:prstGeom prst="rect">
            <a:avLst/>
          </a:prstGeom>
        </p:spPr>
      </p:pic>
      <p:pic>
        <p:nvPicPr>
          <p:cNvPr id="59" name="Picture 58">
            <a:extLst>
              <a:ext uri="{FF2B5EF4-FFF2-40B4-BE49-F238E27FC236}">
                <a16:creationId xmlns:a16="http://schemas.microsoft.com/office/drawing/2014/main" id="{74860060-904D-C033-B2FD-043B8E9A736C}"/>
              </a:ext>
            </a:extLst>
          </p:cNvPr>
          <p:cNvPicPr>
            <a:picLocks noChangeAspect="1"/>
          </p:cNvPicPr>
          <p:nvPr/>
        </p:nvPicPr>
        <p:blipFill>
          <a:blip r:embed="rId4"/>
          <a:stretch>
            <a:fillRect/>
          </a:stretch>
        </p:blipFill>
        <p:spPr>
          <a:xfrm>
            <a:off x="10904765" y="3743679"/>
            <a:ext cx="187119" cy="242576"/>
          </a:xfrm>
          <a:prstGeom prst="rect">
            <a:avLst/>
          </a:prstGeom>
        </p:spPr>
      </p:pic>
      <p:pic>
        <p:nvPicPr>
          <p:cNvPr id="60" name="Picture 59">
            <a:extLst>
              <a:ext uri="{FF2B5EF4-FFF2-40B4-BE49-F238E27FC236}">
                <a16:creationId xmlns:a16="http://schemas.microsoft.com/office/drawing/2014/main" id="{B37303CD-305C-D806-FEB4-109DC9C1B42B}"/>
              </a:ext>
            </a:extLst>
          </p:cNvPr>
          <p:cNvPicPr>
            <a:picLocks noChangeAspect="1"/>
          </p:cNvPicPr>
          <p:nvPr/>
        </p:nvPicPr>
        <p:blipFill>
          <a:blip r:embed="rId4"/>
          <a:stretch>
            <a:fillRect/>
          </a:stretch>
        </p:blipFill>
        <p:spPr>
          <a:xfrm>
            <a:off x="10201494" y="4036789"/>
            <a:ext cx="187119" cy="242576"/>
          </a:xfrm>
          <a:prstGeom prst="rect">
            <a:avLst/>
          </a:prstGeom>
        </p:spPr>
      </p:pic>
      <p:pic>
        <p:nvPicPr>
          <p:cNvPr id="61" name="Picture 60">
            <a:extLst>
              <a:ext uri="{FF2B5EF4-FFF2-40B4-BE49-F238E27FC236}">
                <a16:creationId xmlns:a16="http://schemas.microsoft.com/office/drawing/2014/main" id="{C7DFFEF1-2C3C-4839-978B-A64B567358FB}"/>
              </a:ext>
            </a:extLst>
          </p:cNvPr>
          <p:cNvPicPr>
            <a:picLocks noChangeAspect="1"/>
          </p:cNvPicPr>
          <p:nvPr/>
        </p:nvPicPr>
        <p:blipFill>
          <a:blip r:embed="rId4"/>
          <a:stretch>
            <a:fillRect/>
          </a:stretch>
        </p:blipFill>
        <p:spPr>
          <a:xfrm>
            <a:off x="10428515" y="4036789"/>
            <a:ext cx="187119" cy="242576"/>
          </a:xfrm>
          <a:prstGeom prst="rect">
            <a:avLst/>
          </a:prstGeom>
        </p:spPr>
      </p:pic>
      <p:pic>
        <p:nvPicPr>
          <p:cNvPr id="62" name="Picture 61">
            <a:extLst>
              <a:ext uri="{FF2B5EF4-FFF2-40B4-BE49-F238E27FC236}">
                <a16:creationId xmlns:a16="http://schemas.microsoft.com/office/drawing/2014/main" id="{AB6348B9-93D3-3DE2-43A7-74A99F5F0596}"/>
              </a:ext>
            </a:extLst>
          </p:cNvPr>
          <p:cNvPicPr>
            <a:picLocks noChangeAspect="1"/>
          </p:cNvPicPr>
          <p:nvPr/>
        </p:nvPicPr>
        <p:blipFill>
          <a:blip r:embed="rId4"/>
          <a:stretch>
            <a:fillRect/>
          </a:stretch>
        </p:blipFill>
        <p:spPr>
          <a:xfrm>
            <a:off x="10677744" y="4036789"/>
            <a:ext cx="187119" cy="242576"/>
          </a:xfrm>
          <a:prstGeom prst="rect">
            <a:avLst/>
          </a:prstGeom>
        </p:spPr>
      </p:pic>
      <p:pic>
        <p:nvPicPr>
          <p:cNvPr id="63" name="Picture 62">
            <a:extLst>
              <a:ext uri="{FF2B5EF4-FFF2-40B4-BE49-F238E27FC236}">
                <a16:creationId xmlns:a16="http://schemas.microsoft.com/office/drawing/2014/main" id="{1B77035F-A99B-9404-4A36-E357DCFBD962}"/>
              </a:ext>
            </a:extLst>
          </p:cNvPr>
          <p:cNvPicPr>
            <a:picLocks noChangeAspect="1"/>
          </p:cNvPicPr>
          <p:nvPr/>
        </p:nvPicPr>
        <p:blipFill>
          <a:blip r:embed="rId4"/>
          <a:stretch>
            <a:fillRect/>
          </a:stretch>
        </p:blipFill>
        <p:spPr>
          <a:xfrm>
            <a:off x="10904765" y="4036789"/>
            <a:ext cx="187119" cy="242576"/>
          </a:xfrm>
          <a:prstGeom prst="rect">
            <a:avLst/>
          </a:prstGeom>
        </p:spPr>
      </p:pic>
      <p:pic>
        <p:nvPicPr>
          <p:cNvPr id="64" name="Picture 63">
            <a:extLst>
              <a:ext uri="{FF2B5EF4-FFF2-40B4-BE49-F238E27FC236}">
                <a16:creationId xmlns:a16="http://schemas.microsoft.com/office/drawing/2014/main" id="{D943BC60-0457-9769-F184-5563C5868BE0}"/>
              </a:ext>
            </a:extLst>
          </p:cNvPr>
          <p:cNvPicPr>
            <a:picLocks noChangeAspect="1"/>
          </p:cNvPicPr>
          <p:nvPr/>
        </p:nvPicPr>
        <p:blipFill>
          <a:blip r:embed="rId4"/>
          <a:stretch>
            <a:fillRect/>
          </a:stretch>
        </p:blipFill>
        <p:spPr>
          <a:xfrm>
            <a:off x="10196732" y="4333229"/>
            <a:ext cx="187119" cy="242576"/>
          </a:xfrm>
          <a:prstGeom prst="rect">
            <a:avLst/>
          </a:prstGeom>
        </p:spPr>
      </p:pic>
      <p:cxnSp>
        <p:nvCxnSpPr>
          <p:cNvPr id="66" name="Straight Connector 65">
            <a:extLst>
              <a:ext uri="{FF2B5EF4-FFF2-40B4-BE49-F238E27FC236}">
                <a16:creationId xmlns:a16="http://schemas.microsoft.com/office/drawing/2014/main" id="{6E038E9A-649A-BFEE-0E97-DE93103AB497}"/>
              </a:ext>
            </a:extLst>
          </p:cNvPr>
          <p:cNvCxnSpPr/>
          <p:nvPr/>
        </p:nvCxnSpPr>
        <p:spPr>
          <a:xfrm>
            <a:off x="10137370" y="3646387"/>
            <a:ext cx="1002559" cy="2358639"/>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ED196AA-51CC-3F35-1806-586FCDB01076}"/>
              </a:ext>
            </a:extLst>
          </p:cNvPr>
          <p:cNvCxnSpPr>
            <a:cxnSpLocks/>
          </p:cNvCxnSpPr>
          <p:nvPr/>
        </p:nvCxnSpPr>
        <p:spPr>
          <a:xfrm flipH="1">
            <a:off x="10181256" y="3706893"/>
            <a:ext cx="921671" cy="2298133"/>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C8472186-37E1-1154-6CA1-93AA609E4B35}"/>
              </a:ext>
            </a:extLst>
          </p:cNvPr>
          <p:cNvSpPr/>
          <p:nvPr/>
        </p:nvSpPr>
        <p:spPr>
          <a:xfrm>
            <a:off x="6428942" y="4143849"/>
            <a:ext cx="3270801" cy="902911"/>
          </a:xfrm>
          <a:custGeom>
            <a:avLst/>
            <a:gdLst>
              <a:gd name="connsiteX0" fmla="*/ 0 w 3270801"/>
              <a:gd name="connsiteY0" fmla="*/ 451456 h 902911"/>
              <a:gd name="connsiteX1" fmla="*/ 1635401 w 3270801"/>
              <a:gd name="connsiteY1" fmla="*/ 0 h 902911"/>
              <a:gd name="connsiteX2" fmla="*/ 3270802 w 3270801"/>
              <a:gd name="connsiteY2" fmla="*/ 451456 h 902911"/>
              <a:gd name="connsiteX3" fmla="*/ 1635401 w 3270801"/>
              <a:gd name="connsiteY3" fmla="*/ 902912 h 902911"/>
              <a:gd name="connsiteX4" fmla="*/ 0 w 3270801"/>
              <a:gd name="connsiteY4" fmla="*/ 451456 h 902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70801" h="902911" extrusionOk="0">
                <a:moveTo>
                  <a:pt x="0" y="451456"/>
                </a:moveTo>
                <a:cubicBezTo>
                  <a:pt x="-7324" y="246449"/>
                  <a:pt x="733189" y="44072"/>
                  <a:pt x="1635401" y="0"/>
                </a:cubicBezTo>
                <a:cubicBezTo>
                  <a:pt x="2582304" y="-23145"/>
                  <a:pt x="3278001" y="198605"/>
                  <a:pt x="3270802" y="451456"/>
                </a:cubicBezTo>
                <a:cubicBezTo>
                  <a:pt x="3402331" y="671178"/>
                  <a:pt x="2537404" y="930318"/>
                  <a:pt x="1635401" y="902912"/>
                </a:cubicBezTo>
                <a:cubicBezTo>
                  <a:pt x="742722" y="919590"/>
                  <a:pt x="-18876" y="681296"/>
                  <a:pt x="0" y="451456"/>
                </a:cubicBezTo>
                <a:close/>
              </a:path>
            </a:pathLst>
          </a:custGeom>
          <a:noFill/>
          <a:ln w="76200">
            <a:solidFill>
              <a:srgbClr val="002060"/>
            </a:solidFill>
            <a:extLst>
              <a:ext uri="{C807C97D-BFC1-408E-A445-0C87EB9F89A2}">
                <ask:lineSketchStyleProps xmlns:ask="http://schemas.microsoft.com/office/drawing/2018/sketchyshapes" sd="1634779923">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67">
            <a:extLst>
              <a:ext uri="{FF2B5EF4-FFF2-40B4-BE49-F238E27FC236}">
                <a16:creationId xmlns:a16="http://schemas.microsoft.com/office/drawing/2014/main" id="{1E5BE32F-1E47-4528-ACB6-AE5FDBC3A340}"/>
              </a:ext>
            </a:extLst>
          </p:cNvPr>
          <p:cNvPicPr/>
          <p:nvPr/>
        </p:nvPicPr>
        <p:blipFill rotWithShape="1">
          <a:blip r:embed="rId5" cstate="print">
            <a:extLst>
              <a:ext uri="{28A0092B-C50C-407E-A947-70E740481C1C}">
                <a14:useLocalDpi xmlns:a14="http://schemas.microsoft.com/office/drawing/2010/main" val="0"/>
              </a:ext>
            </a:extLst>
          </a:blip>
          <a:srcRect l="38801" t="74578" r="30023" b="11242"/>
          <a:stretch/>
        </p:blipFill>
        <p:spPr bwMode="auto">
          <a:xfrm>
            <a:off x="5399114" y="1404568"/>
            <a:ext cx="5982269" cy="14789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443023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1AA22-81AB-5836-356A-0AF894D99F8B}"/>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A3F7758-40D4-DA27-9679-96D7003FA3BD}"/>
              </a:ext>
            </a:extLst>
          </p:cNvPr>
          <p:cNvSpPr txBox="1">
            <a:spLocks/>
          </p:cNvSpPr>
          <p:nvPr/>
        </p:nvSpPr>
        <p:spPr>
          <a:xfrm>
            <a:off x="475004" y="726738"/>
            <a:ext cx="6088166" cy="1030439"/>
          </a:xfrm>
          <a:prstGeom prst="rect">
            <a:avLst/>
          </a:prstGeom>
        </p:spPr>
        <p:txBody>
          <a:bodyPr vert="horz" lIns="91440" tIns="45720" rIns="91440" bIns="45720" rtlCol="0" anchor="ctr">
            <a:normAutofit fontScale="97500"/>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Reservoir Expansion</a:t>
            </a:r>
          </a:p>
        </p:txBody>
      </p:sp>
      <p:sp>
        <p:nvSpPr>
          <p:cNvPr id="9" name="Title 1">
            <a:extLst>
              <a:ext uri="{FF2B5EF4-FFF2-40B4-BE49-F238E27FC236}">
                <a16:creationId xmlns:a16="http://schemas.microsoft.com/office/drawing/2014/main" id="{5724A57C-5E06-D951-DC62-584C75FE27AB}"/>
              </a:ext>
            </a:extLst>
          </p:cNvPr>
          <p:cNvSpPr txBox="1">
            <a:spLocks/>
          </p:cNvSpPr>
          <p:nvPr/>
        </p:nvSpPr>
        <p:spPr>
          <a:xfrm>
            <a:off x="1787982" y="1726251"/>
            <a:ext cx="3462209" cy="178179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You can expand your reservoir by buying more rainwater dice.</a:t>
            </a:r>
          </a:p>
        </p:txBody>
      </p:sp>
      <p:sp>
        <p:nvSpPr>
          <p:cNvPr id="10" name="Title 1">
            <a:extLst>
              <a:ext uri="{FF2B5EF4-FFF2-40B4-BE49-F238E27FC236}">
                <a16:creationId xmlns:a16="http://schemas.microsoft.com/office/drawing/2014/main" id="{5FF31163-69D4-486A-5B84-4BC86358E08B}"/>
              </a:ext>
            </a:extLst>
          </p:cNvPr>
          <p:cNvSpPr txBox="1">
            <a:spLocks/>
          </p:cNvSpPr>
          <p:nvPr/>
        </p:nvSpPr>
        <p:spPr>
          <a:xfrm>
            <a:off x="2090757" y="3337132"/>
            <a:ext cx="2856658" cy="12220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Draw around the next water dice box.</a:t>
            </a:r>
          </a:p>
          <a:p>
            <a:pPr algn="ctr">
              <a:lnSpc>
                <a:spcPct val="120000"/>
              </a:lnSpc>
            </a:pPr>
            <a:r>
              <a:rPr lang="en-GB" sz="2000" dirty="0"/>
              <a:t>Score out 8 coins.</a:t>
            </a:r>
          </a:p>
        </p:txBody>
      </p:sp>
      <p:sp>
        <p:nvSpPr>
          <p:cNvPr id="11" name="Title 1">
            <a:extLst>
              <a:ext uri="{FF2B5EF4-FFF2-40B4-BE49-F238E27FC236}">
                <a16:creationId xmlns:a16="http://schemas.microsoft.com/office/drawing/2014/main" id="{ABB0C0A3-AA38-CA2E-92D3-6E49EFA51724}"/>
              </a:ext>
            </a:extLst>
          </p:cNvPr>
          <p:cNvSpPr txBox="1">
            <a:spLocks/>
          </p:cNvSpPr>
          <p:nvPr/>
        </p:nvSpPr>
        <p:spPr>
          <a:xfrm>
            <a:off x="2090757" y="4559181"/>
            <a:ext cx="2856658" cy="12220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This cost can be shared by the players</a:t>
            </a:r>
          </a:p>
        </p:txBody>
      </p:sp>
      <p:grpSp>
        <p:nvGrpSpPr>
          <p:cNvPr id="13" name="Group 12">
            <a:extLst>
              <a:ext uri="{FF2B5EF4-FFF2-40B4-BE49-F238E27FC236}">
                <a16:creationId xmlns:a16="http://schemas.microsoft.com/office/drawing/2014/main" id="{D8F781B3-EDDF-4601-9204-75847983414D}"/>
              </a:ext>
            </a:extLst>
          </p:cNvPr>
          <p:cNvGrpSpPr/>
          <p:nvPr/>
        </p:nvGrpSpPr>
        <p:grpSpPr>
          <a:xfrm>
            <a:off x="6409899" y="1613876"/>
            <a:ext cx="4392304" cy="4403430"/>
            <a:chOff x="-1553703" y="5909654"/>
            <a:chExt cx="3371215" cy="3513729"/>
          </a:xfrm>
        </p:grpSpPr>
        <p:pic>
          <p:nvPicPr>
            <p:cNvPr id="14" name="Picture 13">
              <a:extLst>
                <a:ext uri="{FF2B5EF4-FFF2-40B4-BE49-F238E27FC236}">
                  <a16:creationId xmlns:a16="http://schemas.microsoft.com/office/drawing/2014/main" id="{3D3ED30D-B26B-42ED-A385-EE51B5519657}"/>
                </a:ext>
              </a:extLst>
            </p:cNvPr>
            <p:cNvPicPr>
              <a:picLocks noChangeAspect="1"/>
            </p:cNvPicPr>
            <p:nvPr/>
          </p:nvPicPr>
          <p:blipFill rotWithShape="1">
            <a:blip r:embed="rId2">
              <a:extLst>
                <a:ext uri="{28A0092B-C50C-407E-A947-70E740481C1C}">
                  <a14:useLocalDpi xmlns:a14="http://schemas.microsoft.com/office/drawing/2010/main" val="0"/>
                </a:ext>
              </a:extLst>
            </a:blip>
            <a:srcRect l="33712" t="57824" r="30078" b="15693"/>
            <a:stretch/>
          </p:blipFill>
          <p:spPr bwMode="auto">
            <a:xfrm>
              <a:off x="-1553703" y="5909654"/>
              <a:ext cx="3371215" cy="3513729"/>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B2367089-DD95-4EF0-BFBF-D4277158D4A6}"/>
                </a:ext>
              </a:extLst>
            </p:cNvPr>
            <p:cNvPicPr>
              <a:picLocks noChangeAspect="1"/>
            </p:cNvPicPr>
            <p:nvPr/>
          </p:nvPicPr>
          <p:blipFill rotWithShape="1">
            <a:blip r:embed="rId3">
              <a:extLst>
                <a:ext uri="{28A0092B-C50C-407E-A947-70E740481C1C}">
                  <a14:useLocalDpi xmlns:a14="http://schemas.microsoft.com/office/drawing/2010/main" val="0"/>
                </a:ext>
              </a:extLst>
            </a:blip>
            <a:srcRect l="36274" t="85210" r="41674" b="5572"/>
            <a:stretch/>
          </p:blipFill>
          <p:spPr bwMode="auto">
            <a:xfrm>
              <a:off x="-1367145" y="7984282"/>
              <a:ext cx="2141325" cy="1275318"/>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69314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7BDA6-B810-4BC7-0562-A546163B8FCB}"/>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5608BA3-391E-4568-1A5E-E4A649A7B035}"/>
              </a:ext>
            </a:extLst>
          </p:cNvPr>
          <p:cNvSpPr txBox="1">
            <a:spLocks/>
          </p:cNvSpPr>
          <p:nvPr/>
        </p:nvSpPr>
        <p:spPr>
          <a:xfrm>
            <a:off x="1826212" y="91469"/>
            <a:ext cx="4780660"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Win the game</a:t>
            </a:r>
          </a:p>
        </p:txBody>
      </p:sp>
      <p:sp>
        <p:nvSpPr>
          <p:cNvPr id="9" name="Title 1">
            <a:extLst>
              <a:ext uri="{FF2B5EF4-FFF2-40B4-BE49-F238E27FC236}">
                <a16:creationId xmlns:a16="http://schemas.microsoft.com/office/drawing/2014/main" id="{0FBED79A-F352-B2CC-0536-47AA8E1E4B53}"/>
              </a:ext>
            </a:extLst>
          </p:cNvPr>
          <p:cNvSpPr txBox="1">
            <a:spLocks/>
          </p:cNvSpPr>
          <p:nvPr/>
        </p:nvSpPr>
        <p:spPr>
          <a:xfrm>
            <a:off x="1590430" y="778079"/>
            <a:ext cx="5252225" cy="19929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spcAft>
                <a:spcPts val="1200"/>
              </a:spcAft>
            </a:pPr>
            <a:r>
              <a:rPr lang="en-GB" sz="2000" dirty="0"/>
              <a:t>Remember to gather </a:t>
            </a:r>
            <a:br>
              <a:rPr lang="en-GB" sz="2000" dirty="0"/>
            </a:br>
            <a:r>
              <a:rPr lang="en-GB" sz="2000" dirty="0"/>
              <a:t>and share enough data!</a:t>
            </a:r>
          </a:p>
          <a:p>
            <a:pPr algn="ctr">
              <a:lnSpc>
                <a:spcPct val="120000"/>
              </a:lnSpc>
              <a:spcAft>
                <a:spcPts val="1200"/>
              </a:spcAft>
            </a:pPr>
            <a:r>
              <a:rPr lang="en-GB" sz="2000" dirty="0"/>
              <a:t>Together make sure all ten of the Gen 2 and Gen 3 data blocks are complete.</a:t>
            </a:r>
          </a:p>
        </p:txBody>
      </p:sp>
      <p:pic>
        <p:nvPicPr>
          <p:cNvPr id="2" name="Picture 1">
            <a:extLst>
              <a:ext uri="{FF2B5EF4-FFF2-40B4-BE49-F238E27FC236}">
                <a16:creationId xmlns:a16="http://schemas.microsoft.com/office/drawing/2014/main" id="{9DB01628-3ADA-954F-03DB-31EA2900F7AD}"/>
              </a:ext>
            </a:extLst>
          </p:cNvPr>
          <p:cNvPicPr>
            <a:picLocks noChangeAspect="1"/>
          </p:cNvPicPr>
          <p:nvPr/>
        </p:nvPicPr>
        <p:blipFill>
          <a:blip r:embed="rId3"/>
          <a:stretch>
            <a:fillRect/>
          </a:stretch>
        </p:blipFill>
        <p:spPr>
          <a:xfrm>
            <a:off x="3286528" y="2823924"/>
            <a:ext cx="2663405" cy="3514737"/>
          </a:xfrm>
          <a:prstGeom prst="rect">
            <a:avLst/>
          </a:prstGeom>
        </p:spPr>
      </p:pic>
      <p:pic>
        <p:nvPicPr>
          <p:cNvPr id="3" name="Picture 2">
            <a:extLst>
              <a:ext uri="{FF2B5EF4-FFF2-40B4-BE49-F238E27FC236}">
                <a16:creationId xmlns:a16="http://schemas.microsoft.com/office/drawing/2014/main" id="{160C61C1-A1AF-10EF-0D7F-2839FF59E979}"/>
              </a:ext>
            </a:extLst>
          </p:cNvPr>
          <p:cNvPicPr>
            <a:picLocks noChangeAspect="1"/>
          </p:cNvPicPr>
          <p:nvPr/>
        </p:nvPicPr>
        <p:blipFill>
          <a:blip r:embed="rId4"/>
          <a:stretch>
            <a:fillRect/>
          </a:stretch>
        </p:blipFill>
        <p:spPr>
          <a:xfrm>
            <a:off x="258728" y="2823923"/>
            <a:ext cx="2663405" cy="3514737"/>
          </a:xfrm>
          <a:prstGeom prst="rect">
            <a:avLst/>
          </a:prstGeom>
        </p:spPr>
      </p:pic>
      <p:pic>
        <p:nvPicPr>
          <p:cNvPr id="4" name="Picture 3">
            <a:extLst>
              <a:ext uri="{FF2B5EF4-FFF2-40B4-BE49-F238E27FC236}">
                <a16:creationId xmlns:a16="http://schemas.microsoft.com/office/drawing/2014/main" id="{10200779-CC8A-A3F2-DEB2-587252D85A89}"/>
              </a:ext>
            </a:extLst>
          </p:cNvPr>
          <p:cNvPicPr>
            <a:picLocks noChangeAspect="1"/>
          </p:cNvPicPr>
          <p:nvPr/>
        </p:nvPicPr>
        <p:blipFill>
          <a:blip r:embed="rId5"/>
          <a:stretch>
            <a:fillRect/>
          </a:stretch>
        </p:blipFill>
        <p:spPr>
          <a:xfrm>
            <a:off x="6314328" y="2823923"/>
            <a:ext cx="2663405" cy="3514737"/>
          </a:xfrm>
          <a:prstGeom prst="rect">
            <a:avLst/>
          </a:prstGeom>
        </p:spPr>
      </p:pic>
      <p:pic>
        <p:nvPicPr>
          <p:cNvPr id="5" name="Picture 4">
            <a:extLst>
              <a:ext uri="{FF2B5EF4-FFF2-40B4-BE49-F238E27FC236}">
                <a16:creationId xmlns:a16="http://schemas.microsoft.com/office/drawing/2014/main" id="{61E7BDBE-404A-E54C-B4CE-A700994E1F4C}"/>
              </a:ext>
            </a:extLst>
          </p:cNvPr>
          <p:cNvPicPr>
            <a:picLocks noChangeAspect="1"/>
          </p:cNvPicPr>
          <p:nvPr/>
        </p:nvPicPr>
        <p:blipFill>
          <a:blip r:embed="rId6"/>
          <a:stretch>
            <a:fillRect/>
          </a:stretch>
        </p:blipFill>
        <p:spPr>
          <a:xfrm>
            <a:off x="9342128" y="2823923"/>
            <a:ext cx="2663405" cy="3514737"/>
          </a:xfrm>
          <a:prstGeom prst="rect">
            <a:avLst/>
          </a:prstGeom>
        </p:spPr>
      </p:pic>
      <p:pic>
        <p:nvPicPr>
          <p:cNvPr id="10" name="Picture 9" descr="A black background with a black square&#10;&#10;AI-generated content may be incorrect.">
            <a:extLst>
              <a:ext uri="{FF2B5EF4-FFF2-40B4-BE49-F238E27FC236}">
                <a16:creationId xmlns:a16="http://schemas.microsoft.com/office/drawing/2014/main" id="{A8291561-F7FD-0BFD-E2C4-50ACC259FBCB}"/>
              </a:ext>
            </a:extLst>
          </p:cNvPr>
          <p:cNvPicPr>
            <a:picLocks noChangeAspect="1"/>
          </p:cNvPicPr>
          <p:nvPr/>
        </p:nvPicPr>
        <p:blipFill>
          <a:blip r:embed="rId7"/>
          <a:srcRect b="13659"/>
          <a:stretch/>
        </p:blipFill>
        <p:spPr>
          <a:xfrm>
            <a:off x="637478" y="2999679"/>
            <a:ext cx="833035" cy="719254"/>
          </a:xfrm>
          <a:prstGeom prst="rect">
            <a:avLst/>
          </a:prstGeom>
        </p:spPr>
      </p:pic>
      <p:pic>
        <p:nvPicPr>
          <p:cNvPr id="11" name="Picture 10" descr="A black background with a black square&#10;&#10;AI-generated content may be incorrect.">
            <a:extLst>
              <a:ext uri="{FF2B5EF4-FFF2-40B4-BE49-F238E27FC236}">
                <a16:creationId xmlns:a16="http://schemas.microsoft.com/office/drawing/2014/main" id="{D4A7F2EA-FAA0-1485-FC65-B9054F24DFAC}"/>
              </a:ext>
            </a:extLst>
          </p:cNvPr>
          <p:cNvPicPr>
            <a:picLocks noChangeAspect="1"/>
          </p:cNvPicPr>
          <p:nvPr/>
        </p:nvPicPr>
        <p:blipFill>
          <a:blip r:embed="rId7"/>
          <a:srcRect b="13659"/>
          <a:stretch/>
        </p:blipFill>
        <p:spPr>
          <a:xfrm>
            <a:off x="704386" y="4309542"/>
            <a:ext cx="833035" cy="719254"/>
          </a:xfrm>
          <a:prstGeom prst="rect">
            <a:avLst/>
          </a:prstGeom>
        </p:spPr>
      </p:pic>
      <p:pic>
        <p:nvPicPr>
          <p:cNvPr id="12" name="Picture 11" descr="A black background with a black square&#10;&#10;AI-generated content may be incorrect.">
            <a:extLst>
              <a:ext uri="{FF2B5EF4-FFF2-40B4-BE49-F238E27FC236}">
                <a16:creationId xmlns:a16="http://schemas.microsoft.com/office/drawing/2014/main" id="{C5D483F6-35DD-4853-37B2-804D25D96B83}"/>
              </a:ext>
            </a:extLst>
          </p:cNvPr>
          <p:cNvPicPr>
            <a:picLocks noChangeAspect="1"/>
          </p:cNvPicPr>
          <p:nvPr/>
        </p:nvPicPr>
        <p:blipFill>
          <a:blip r:embed="rId7"/>
          <a:srcRect b="13659"/>
          <a:stretch/>
        </p:blipFill>
        <p:spPr>
          <a:xfrm>
            <a:off x="704385" y="4900151"/>
            <a:ext cx="833035" cy="719254"/>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4FF21810-A010-7EE0-86FB-0B598E6574E9}"/>
              </a:ext>
            </a:extLst>
          </p:cNvPr>
          <p:cNvPicPr>
            <a:picLocks noChangeAspect="1"/>
          </p:cNvPicPr>
          <p:nvPr/>
        </p:nvPicPr>
        <p:blipFill>
          <a:blip r:embed="rId7"/>
          <a:srcRect b="13659"/>
          <a:stretch/>
        </p:blipFill>
        <p:spPr>
          <a:xfrm>
            <a:off x="1901815" y="4900151"/>
            <a:ext cx="833035" cy="719254"/>
          </a:xfrm>
          <a:prstGeom prst="rect">
            <a:avLst/>
          </a:prstGeom>
        </p:spPr>
      </p:pic>
      <p:pic>
        <p:nvPicPr>
          <p:cNvPr id="14" name="Picture 13" descr="A black background with a black square&#10;&#10;AI-generated content may be incorrect.">
            <a:extLst>
              <a:ext uri="{FF2B5EF4-FFF2-40B4-BE49-F238E27FC236}">
                <a16:creationId xmlns:a16="http://schemas.microsoft.com/office/drawing/2014/main" id="{76B780CA-4E6A-B6EA-BFB6-91C211C65B84}"/>
              </a:ext>
            </a:extLst>
          </p:cNvPr>
          <p:cNvPicPr>
            <a:picLocks noChangeAspect="1"/>
          </p:cNvPicPr>
          <p:nvPr/>
        </p:nvPicPr>
        <p:blipFill>
          <a:blip r:embed="rId7"/>
          <a:srcRect b="13659"/>
          <a:stretch/>
        </p:blipFill>
        <p:spPr>
          <a:xfrm>
            <a:off x="4789980" y="3590288"/>
            <a:ext cx="833035" cy="719254"/>
          </a:xfrm>
          <a:prstGeom prst="rect">
            <a:avLst/>
          </a:prstGeom>
        </p:spPr>
      </p:pic>
      <p:pic>
        <p:nvPicPr>
          <p:cNvPr id="15" name="Picture 14" descr="A black background with a black square&#10;&#10;AI-generated content may be incorrect.">
            <a:extLst>
              <a:ext uri="{FF2B5EF4-FFF2-40B4-BE49-F238E27FC236}">
                <a16:creationId xmlns:a16="http://schemas.microsoft.com/office/drawing/2014/main" id="{2FF56492-8806-64A9-3873-E5F801B1897B}"/>
              </a:ext>
            </a:extLst>
          </p:cNvPr>
          <p:cNvPicPr>
            <a:picLocks noChangeAspect="1"/>
          </p:cNvPicPr>
          <p:nvPr/>
        </p:nvPicPr>
        <p:blipFill>
          <a:blip r:embed="rId7"/>
          <a:srcRect b="13659"/>
          <a:stretch/>
        </p:blipFill>
        <p:spPr>
          <a:xfrm>
            <a:off x="3630027" y="4309542"/>
            <a:ext cx="833035" cy="719254"/>
          </a:xfrm>
          <a:prstGeom prst="rect">
            <a:avLst/>
          </a:prstGeom>
        </p:spPr>
      </p:pic>
      <p:pic>
        <p:nvPicPr>
          <p:cNvPr id="16" name="Picture 15" descr="A black background with a black square&#10;&#10;AI-generated content may be incorrect.">
            <a:extLst>
              <a:ext uri="{FF2B5EF4-FFF2-40B4-BE49-F238E27FC236}">
                <a16:creationId xmlns:a16="http://schemas.microsoft.com/office/drawing/2014/main" id="{6255B69B-BDFF-CB53-3691-18AF24E8CFF2}"/>
              </a:ext>
            </a:extLst>
          </p:cNvPr>
          <p:cNvPicPr>
            <a:picLocks noChangeAspect="1"/>
          </p:cNvPicPr>
          <p:nvPr/>
        </p:nvPicPr>
        <p:blipFill>
          <a:blip r:embed="rId7"/>
          <a:srcRect b="13659"/>
          <a:stretch/>
        </p:blipFill>
        <p:spPr>
          <a:xfrm>
            <a:off x="3705670" y="3622932"/>
            <a:ext cx="833035" cy="719254"/>
          </a:xfrm>
          <a:prstGeom prst="rect">
            <a:avLst/>
          </a:prstGeom>
        </p:spPr>
      </p:pic>
      <p:pic>
        <p:nvPicPr>
          <p:cNvPr id="17" name="Picture 16" descr="A black background with a black square&#10;&#10;AI-generated content may be incorrect.">
            <a:extLst>
              <a:ext uri="{FF2B5EF4-FFF2-40B4-BE49-F238E27FC236}">
                <a16:creationId xmlns:a16="http://schemas.microsoft.com/office/drawing/2014/main" id="{78D7FF95-E688-EE95-A3B5-7D549E26B03E}"/>
              </a:ext>
            </a:extLst>
          </p:cNvPr>
          <p:cNvPicPr>
            <a:picLocks noChangeAspect="1"/>
          </p:cNvPicPr>
          <p:nvPr/>
        </p:nvPicPr>
        <p:blipFill>
          <a:blip r:embed="rId7"/>
          <a:srcRect b="13659"/>
          <a:stretch/>
        </p:blipFill>
        <p:spPr>
          <a:xfrm>
            <a:off x="6709949" y="3019810"/>
            <a:ext cx="833035" cy="719254"/>
          </a:xfrm>
          <a:prstGeom prst="rect">
            <a:avLst/>
          </a:prstGeom>
        </p:spPr>
      </p:pic>
      <p:pic>
        <p:nvPicPr>
          <p:cNvPr id="18" name="Picture 17" descr="A black background with a black square&#10;&#10;AI-generated content may be incorrect.">
            <a:extLst>
              <a:ext uri="{FF2B5EF4-FFF2-40B4-BE49-F238E27FC236}">
                <a16:creationId xmlns:a16="http://schemas.microsoft.com/office/drawing/2014/main" id="{D01882F4-B8AD-98BC-8280-B000E145624F}"/>
              </a:ext>
            </a:extLst>
          </p:cNvPr>
          <p:cNvPicPr>
            <a:picLocks noChangeAspect="1"/>
          </p:cNvPicPr>
          <p:nvPr/>
        </p:nvPicPr>
        <p:blipFill>
          <a:blip r:embed="rId7"/>
          <a:srcRect b="13659"/>
          <a:stretch/>
        </p:blipFill>
        <p:spPr>
          <a:xfrm>
            <a:off x="7843841" y="2999679"/>
            <a:ext cx="833035" cy="719254"/>
          </a:xfrm>
          <a:prstGeom prst="rect">
            <a:avLst/>
          </a:prstGeom>
        </p:spPr>
      </p:pic>
      <p:pic>
        <p:nvPicPr>
          <p:cNvPr id="19" name="Picture 18" descr="A black background with a black square&#10;&#10;AI-generated content may be incorrect.">
            <a:extLst>
              <a:ext uri="{FF2B5EF4-FFF2-40B4-BE49-F238E27FC236}">
                <a16:creationId xmlns:a16="http://schemas.microsoft.com/office/drawing/2014/main" id="{3AD40A20-7B58-046A-0740-A487427BCEAC}"/>
              </a:ext>
            </a:extLst>
          </p:cNvPr>
          <p:cNvPicPr>
            <a:picLocks noChangeAspect="1"/>
          </p:cNvPicPr>
          <p:nvPr/>
        </p:nvPicPr>
        <p:blipFill>
          <a:blip r:embed="rId7"/>
          <a:srcRect b="13659"/>
          <a:stretch/>
        </p:blipFill>
        <p:spPr>
          <a:xfrm>
            <a:off x="6709949" y="5510920"/>
            <a:ext cx="833035" cy="719254"/>
          </a:xfrm>
          <a:prstGeom prst="rect">
            <a:avLst/>
          </a:prstGeom>
        </p:spPr>
      </p:pic>
      <p:pic>
        <p:nvPicPr>
          <p:cNvPr id="20" name="Picture 19" descr="A black background with a black square&#10;&#10;AI-generated content may be incorrect.">
            <a:extLst>
              <a:ext uri="{FF2B5EF4-FFF2-40B4-BE49-F238E27FC236}">
                <a16:creationId xmlns:a16="http://schemas.microsoft.com/office/drawing/2014/main" id="{112B8046-9E0A-E07C-B283-7018B7716771}"/>
              </a:ext>
            </a:extLst>
          </p:cNvPr>
          <p:cNvPicPr>
            <a:picLocks noChangeAspect="1"/>
          </p:cNvPicPr>
          <p:nvPr/>
        </p:nvPicPr>
        <p:blipFill>
          <a:blip r:embed="rId7"/>
          <a:srcRect b="13659"/>
          <a:stretch/>
        </p:blipFill>
        <p:spPr>
          <a:xfrm>
            <a:off x="7843840" y="5510920"/>
            <a:ext cx="833035" cy="719254"/>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A77D7A70-3E46-70C4-637A-10114AE416D3}"/>
              </a:ext>
            </a:extLst>
          </p:cNvPr>
          <p:cNvPicPr>
            <a:picLocks noChangeAspect="1"/>
          </p:cNvPicPr>
          <p:nvPr/>
        </p:nvPicPr>
        <p:blipFill>
          <a:blip r:embed="rId7"/>
          <a:srcRect b="13659"/>
          <a:stretch/>
        </p:blipFill>
        <p:spPr>
          <a:xfrm>
            <a:off x="9761850" y="4900151"/>
            <a:ext cx="833035" cy="719254"/>
          </a:xfrm>
          <a:prstGeom prst="rect">
            <a:avLst/>
          </a:prstGeom>
        </p:spPr>
      </p:pic>
      <p:pic>
        <p:nvPicPr>
          <p:cNvPr id="22" name="Picture 21" descr="A black background with a black square&#10;&#10;AI-generated content may be incorrect.">
            <a:extLst>
              <a:ext uri="{FF2B5EF4-FFF2-40B4-BE49-F238E27FC236}">
                <a16:creationId xmlns:a16="http://schemas.microsoft.com/office/drawing/2014/main" id="{7E1DC5C9-CA86-744A-361A-8B53882AD02B}"/>
              </a:ext>
            </a:extLst>
          </p:cNvPr>
          <p:cNvPicPr>
            <a:picLocks noChangeAspect="1"/>
          </p:cNvPicPr>
          <p:nvPr/>
        </p:nvPicPr>
        <p:blipFill>
          <a:blip r:embed="rId7"/>
          <a:srcRect b="13659"/>
          <a:stretch/>
        </p:blipFill>
        <p:spPr>
          <a:xfrm>
            <a:off x="10883691" y="4900151"/>
            <a:ext cx="833035" cy="719254"/>
          </a:xfrm>
          <a:prstGeom prst="rect">
            <a:avLst/>
          </a:prstGeom>
        </p:spPr>
      </p:pic>
      <p:pic>
        <p:nvPicPr>
          <p:cNvPr id="24" name="Picture 23">
            <a:extLst>
              <a:ext uri="{FF2B5EF4-FFF2-40B4-BE49-F238E27FC236}">
                <a16:creationId xmlns:a16="http://schemas.microsoft.com/office/drawing/2014/main" id="{5882BDC0-C5EB-D88F-84DF-59CB1A3CE5B9}"/>
              </a:ext>
            </a:extLst>
          </p:cNvPr>
          <p:cNvPicPr>
            <a:picLocks noChangeAspect="1"/>
          </p:cNvPicPr>
          <p:nvPr/>
        </p:nvPicPr>
        <p:blipFill>
          <a:blip r:embed="rId8"/>
          <a:stretch>
            <a:fillRect/>
          </a:stretch>
        </p:blipFill>
        <p:spPr>
          <a:xfrm>
            <a:off x="8148748" y="379952"/>
            <a:ext cx="2816596" cy="2097206"/>
          </a:xfrm>
          <a:prstGeom prst="rect">
            <a:avLst/>
          </a:prstGeom>
        </p:spPr>
      </p:pic>
      <p:sp>
        <p:nvSpPr>
          <p:cNvPr id="25" name="Oval 24">
            <a:extLst>
              <a:ext uri="{FF2B5EF4-FFF2-40B4-BE49-F238E27FC236}">
                <a16:creationId xmlns:a16="http://schemas.microsoft.com/office/drawing/2014/main" id="{C31F9332-BE03-FC91-F5AF-8D57AD31E81B}"/>
              </a:ext>
            </a:extLst>
          </p:cNvPr>
          <p:cNvSpPr/>
          <p:nvPr/>
        </p:nvSpPr>
        <p:spPr>
          <a:xfrm>
            <a:off x="7947589" y="1452785"/>
            <a:ext cx="3113030" cy="940038"/>
          </a:xfrm>
          <a:custGeom>
            <a:avLst/>
            <a:gdLst>
              <a:gd name="connsiteX0" fmla="*/ 0 w 3113030"/>
              <a:gd name="connsiteY0" fmla="*/ 470019 h 940038"/>
              <a:gd name="connsiteX1" fmla="*/ 1556515 w 3113030"/>
              <a:gd name="connsiteY1" fmla="*/ 0 h 940038"/>
              <a:gd name="connsiteX2" fmla="*/ 3113030 w 3113030"/>
              <a:gd name="connsiteY2" fmla="*/ 470019 h 940038"/>
              <a:gd name="connsiteX3" fmla="*/ 1556515 w 3113030"/>
              <a:gd name="connsiteY3" fmla="*/ 940038 h 940038"/>
              <a:gd name="connsiteX4" fmla="*/ 0 w 3113030"/>
              <a:gd name="connsiteY4" fmla="*/ 470019 h 940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3030" h="940038" extrusionOk="0">
                <a:moveTo>
                  <a:pt x="0" y="470019"/>
                </a:moveTo>
                <a:cubicBezTo>
                  <a:pt x="-9087" y="265428"/>
                  <a:pt x="697334" y="20263"/>
                  <a:pt x="1556515" y="0"/>
                </a:cubicBezTo>
                <a:cubicBezTo>
                  <a:pt x="2447094" y="-16388"/>
                  <a:pt x="3144786" y="194912"/>
                  <a:pt x="3113030" y="470019"/>
                </a:cubicBezTo>
                <a:cubicBezTo>
                  <a:pt x="3250860" y="698575"/>
                  <a:pt x="2411875" y="1037415"/>
                  <a:pt x="1556515" y="940038"/>
                </a:cubicBezTo>
                <a:cubicBezTo>
                  <a:pt x="710622" y="961814"/>
                  <a:pt x="-34913" y="693550"/>
                  <a:pt x="0" y="470019"/>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20374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61800-49D1-6267-3A2D-8B6746929CC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CC83A06-33F5-44F4-7DB8-2172E7A5CA9B}"/>
              </a:ext>
            </a:extLst>
          </p:cNvPr>
          <p:cNvSpPr txBox="1">
            <a:spLocks/>
          </p:cNvSpPr>
          <p:nvPr/>
        </p:nvSpPr>
        <p:spPr>
          <a:xfrm>
            <a:off x="886388" y="1725238"/>
            <a:ext cx="5867159" cy="965477"/>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3600" kern="1200">
                <a:solidFill>
                  <a:schemeClr val="tx1">
                    <a:lumMod val="85000"/>
                    <a:lumOff val="15000"/>
                  </a:schemeClr>
                </a:solidFill>
                <a:latin typeface="Century Gothic" panose="020B0502020202020204" pitchFamily="34" charset="0"/>
                <a:ea typeface="+mj-ea"/>
                <a:cs typeface="+mj-cs"/>
              </a:defRPr>
            </a:lvl1pPr>
          </a:lstStyle>
          <a:p>
            <a:pPr algn="ctr"/>
            <a:r>
              <a:rPr lang="en-GB" dirty="0">
                <a:latin typeface="Castellar" panose="020A0402060406010301" pitchFamily="18" charset="0"/>
              </a:rPr>
              <a:t>Continue the game!</a:t>
            </a:r>
          </a:p>
        </p:txBody>
      </p:sp>
      <p:sp>
        <p:nvSpPr>
          <p:cNvPr id="9" name="Title 1">
            <a:extLst>
              <a:ext uri="{FF2B5EF4-FFF2-40B4-BE49-F238E27FC236}">
                <a16:creationId xmlns:a16="http://schemas.microsoft.com/office/drawing/2014/main" id="{6999229A-3B7D-E841-5E43-DDC5CF0C682A}"/>
              </a:ext>
            </a:extLst>
          </p:cNvPr>
          <p:cNvSpPr txBox="1">
            <a:spLocks/>
          </p:cNvSpPr>
          <p:nvPr/>
        </p:nvSpPr>
        <p:spPr>
          <a:xfrm>
            <a:off x="1017350" y="2278895"/>
            <a:ext cx="5605236" cy="32498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lumMod val="85000"/>
                    <a:lumOff val="15000"/>
                  </a:schemeClr>
                </a:solidFill>
                <a:latin typeface="Century Gothic" panose="020B0502020202020204" pitchFamily="34" charset="0"/>
                <a:ea typeface="+mj-ea"/>
                <a:cs typeface="+mj-cs"/>
              </a:defRPr>
            </a:lvl1pPr>
          </a:lstStyle>
          <a:p>
            <a:pPr algn="ctr">
              <a:lnSpc>
                <a:spcPct val="120000"/>
              </a:lnSpc>
            </a:pPr>
            <a:r>
              <a:rPr lang="en-GB" sz="2000" dirty="0"/>
              <a:t>Can you get to the end of 12 rounds without destroying the island?</a:t>
            </a:r>
          </a:p>
          <a:p>
            <a:pPr algn="ctr">
              <a:lnSpc>
                <a:spcPct val="120000"/>
              </a:lnSpc>
            </a:pPr>
            <a:endParaRPr lang="en-GB" sz="2000" dirty="0"/>
          </a:p>
          <a:p>
            <a:pPr algn="ctr">
              <a:lnSpc>
                <a:spcPct val="120000"/>
              </a:lnSpc>
            </a:pPr>
            <a:r>
              <a:rPr lang="en-GB" sz="2000" dirty="0"/>
              <a:t>If you haven’t gathered all the data, you could try another round or two to gather the data …but don’t destroy the island!</a:t>
            </a:r>
          </a:p>
        </p:txBody>
      </p:sp>
      <p:pic>
        <p:nvPicPr>
          <p:cNvPr id="17" name="Picture 16">
            <a:extLst>
              <a:ext uri="{FF2B5EF4-FFF2-40B4-BE49-F238E27FC236}">
                <a16:creationId xmlns:a16="http://schemas.microsoft.com/office/drawing/2014/main" id="{CE26A72E-A9DF-4763-BA5F-2DFA1376E56D}"/>
              </a:ext>
            </a:extLst>
          </p:cNvPr>
          <p:cNvPicPr>
            <a:picLocks noChangeAspect="1"/>
          </p:cNvPicPr>
          <p:nvPr/>
        </p:nvPicPr>
        <p:blipFill rotWithShape="1">
          <a:blip r:embed="rId2">
            <a:extLst>
              <a:ext uri="{28A0092B-C50C-407E-A947-70E740481C1C}">
                <a14:useLocalDpi xmlns:a14="http://schemas.microsoft.com/office/drawing/2010/main" val="0"/>
              </a:ext>
            </a:extLst>
          </a:blip>
          <a:srcRect l="60238" t="12986" r="19896" b="28822"/>
          <a:stretch/>
        </p:blipFill>
        <p:spPr bwMode="auto">
          <a:xfrm>
            <a:off x="7214301" y="569789"/>
            <a:ext cx="3197247" cy="5092895"/>
          </a:xfrm>
          <a:prstGeom prst="rect">
            <a:avLst/>
          </a:prstGeom>
          <a:ln>
            <a:noFill/>
          </a:ln>
          <a:extLst>
            <a:ext uri="{53640926-AAD7-44D8-BBD7-CCE9431645EC}">
              <a14:shadowObscured xmlns:a14="http://schemas.microsoft.com/office/drawing/2010/main"/>
            </a:ext>
          </a:extLst>
        </p:spPr>
      </p:pic>
      <p:sp>
        <p:nvSpPr>
          <p:cNvPr id="18" name="Oval 17">
            <a:extLst>
              <a:ext uri="{FF2B5EF4-FFF2-40B4-BE49-F238E27FC236}">
                <a16:creationId xmlns:a16="http://schemas.microsoft.com/office/drawing/2014/main" id="{6D2E0D8A-DFA6-49C1-AF0F-D1538D859D36}"/>
              </a:ext>
            </a:extLst>
          </p:cNvPr>
          <p:cNvSpPr/>
          <p:nvPr/>
        </p:nvSpPr>
        <p:spPr>
          <a:xfrm>
            <a:off x="9280333" y="498765"/>
            <a:ext cx="946533" cy="4687384"/>
          </a:xfrm>
          <a:custGeom>
            <a:avLst/>
            <a:gdLst>
              <a:gd name="connsiteX0" fmla="*/ 0 w 946533"/>
              <a:gd name="connsiteY0" fmla="*/ 2343692 h 4687384"/>
              <a:gd name="connsiteX1" fmla="*/ 473267 w 946533"/>
              <a:gd name="connsiteY1" fmla="*/ 0 h 4687384"/>
              <a:gd name="connsiteX2" fmla="*/ 946534 w 946533"/>
              <a:gd name="connsiteY2" fmla="*/ 2343692 h 4687384"/>
              <a:gd name="connsiteX3" fmla="*/ 473267 w 946533"/>
              <a:gd name="connsiteY3" fmla="*/ 4687384 h 4687384"/>
              <a:gd name="connsiteX4" fmla="*/ 0 w 946533"/>
              <a:gd name="connsiteY4" fmla="*/ 2343692 h 4687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533" h="4687384" extrusionOk="0">
                <a:moveTo>
                  <a:pt x="0" y="2343692"/>
                </a:moveTo>
                <a:cubicBezTo>
                  <a:pt x="-11261" y="1117453"/>
                  <a:pt x="213487" y="70758"/>
                  <a:pt x="473267" y="0"/>
                </a:cubicBezTo>
                <a:cubicBezTo>
                  <a:pt x="767994" y="-17664"/>
                  <a:pt x="1106207" y="971256"/>
                  <a:pt x="946534" y="2343692"/>
                </a:cubicBezTo>
                <a:cubicBezTo>
                  <a:pt x="1018582" y="3621858"/>
                  <a:pt x="732835" y="4728567"/>
                  <a:pt x="473267" y="4687384"/>
                </a:cubicBezTo>
                <a:cubicBezTo>
                  <a:pt x="370541" y="4938717"/>
                  <a:pt x="-193730" y="3438023"/>
                  <a:pt x="0" y="2343692"/>
                </a:cubicBezTo>
                <a:close/>
              </a:path>
            </a:pathLst>
          </a:custGeom>
          <a:noFill/>
          <a:ln w="76200">
            <a:solidFill>
              <a:srgbClr val="7030A0"/>
            </a:solidFill>
            <a:extLst>
              <a:ext uri="{C807C97D-BFC1-408E-A445-0C87EB9F89A2}">
                <ask:lineSketchStyleProps xmlns:ask="http://schemas.microsoft.com/office/drawing/2018/sketchyshapes" sd="1634779923">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Connector 18">
            <a:extLst>
              <a:ext uri="{FF2B5EF4-FFF2-40B4-BE49-F238E27FC236}">
                <a16:creationId xmlns:a16="http://schemas.microsoft.com/office/drawing/2014/main" id="{7A43050D-F3E7-4E26-82CC-AEA580A2CAF8}"/>
              </a:ext>
            </a:extLst>
          </p:cNvPr>
          <p:cNvCxnSpPr>
            <a:cxnSpLocks/>
          </p:cNvCxnSpPr>
          <p:nvPr/>
        </p:nvCxnSpPr>
        <p:spPr>
          <a:xfrm>
            <a:off x="9585434" y="1266545"/>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5D84116-6251-4F11-96BE-27D81BC18559}"/>
              </a:ext>
            </a:extLst>
          </p:cNvPr>
          <p:cNvCxnSpPr>
            <a:cxnSpLocks/>
          </p:cNvCxnSpPr>
          <p:nvPr/>
        </p:nvCxnSpPr>
        <p:spPr>
          <a:xfrm>
            <a:off x="9585433" y="1598979"/>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E3F6D1D-EE51-4735-B6E8-70A617395E5A}"/>
              </a:ext>
            </a:extLst>
          </p:cNvPr>
          <p:cNvCxnSpPr>
            <a:cxnSpLocks/>
          </p:cNvCxnSpPr>
          <p:nvPr/>
        </p:nvCxnSpPr>
        <p:spPr>
          <a:xfrm>
            <a:off x="9585432" y="1879250"/>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91D9505-A3E4-4E6E-87E1-162756E12E51}"/>
              </a:ext>
            </a:extLst>
          </p:cNvPr>
          <p:cNvCxnSpPr>
            <a:cxnSpLocks/>
          </p:cNvCxnSpPr>
          <p:nvPr/>
        </p:nvCxnSpPr>
        <p:spPr>
          <a:xfrm>
            <a:off x="9580882" y="2153637"/>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58D66F7-FD4C-44D6-8135-6BF0ED3C15E5}"/>
              </a:ext>
            </a:extLst>
          </p:cNvPr>
          <p:cNvCxnSpPr>
            <a:cxnSpLocks/>
          </p:cNvCxnSpPr>
          <p:nvPr/>
        </p:nvCxnSpPr>
        <p:spPr>
          <a:xfrm>
            <a:off x="9558106" y="2493537"/>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D8D5CD5-AA4A-4BF1-844A-E55EDBE43301}"/>
              </a:ext>
            </a:extLst>
          </p:cNvPr>
          <p:cNvCxnSpPr>
            <a:cxnSpLocks/>
          </p:cNvCxnSpPr>
          <p:nvPr/>
        </p:nvCxnSpPr>
        <p:spPr>
          <a:xfrm>
            <a:off x="9580850" y="2833437"/>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963FBA5-A466-45C1-9B9F-703ACC1A0CCE}"/>
              </a:ext>
            </a:extLst>
          </p:cNvPr>
          <p:cNvCxnSpPr>
            <a:cxnSpLocks/>
          </p:cNvCxnSpPr>
          <p:nvPr/>
        </p:nvCxnSpPr>
        <p:spPr>
          <a:xfrm>
            <a:off x="9580850" y="3113165"/>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4D079EC-97EC-4F9B-8F0E-C81415034E07}"/>
              </a:ext>
            </a:extLst>
          </p:cNvPr>
          <p:cNvCxnSpPr>
            <a:cxnSpLocks/>
          </p:cNvCxnSpPr>
          <p:nvPr/>
        </p:nvCxnSpPr>
        <p:spPr>
          <a:xfrm>
            <a:off x="9580850" y="3414648"/>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DE0E9E2-ED7D-422F-B774-10E30CE700D2}"/>
              </a:ext>
            </a:extLst>
          </p:cNvPr>
          <p:cNvCxnSpPr>
            <a:cxnSpLocks/>
          </p:cNvCxnSpPr>
          <p:nvPr/>
        </p:nvCxnSpPr>
        <p:spPr>
          <a:xfrm>
            <a:off x="9580850" y="3750904"/>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6FE3AFF-4185-432D-B496-D005AD5EC2EF}"/>
              </a:ext>
            </a:extLst>
          </p:cNvPr>
          <p:cNvCxnSpPr>
            <a:cxnSpLocks/>
          </p:cNvCxnSpPr>
          <p:nvPr/>
        </p:nvCxnSpPr>
        <p:spPr>
          <a:xfrm>
            <a:off x="9580850" y="4044099"/>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A612187-E0FC-4E0E-BE07-9C27C2C119F9}"/>
              </a:ext>
            </a:extLst>
          </p:cNvPr>
          <p:cNvCxnSpPr>
            <a:cxnSpLocks/>
          </p:cNvCxnSpPr>
          <p:nvPr/>
        </p:nvCxnSpPr>
        <p:spPr>
          <a:xfrm>
            <a:off x="9592219" y="4317697"/>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D2FB120-851A-42B1-8471-2DDD53480CD2}"/>
              </a:ext>
            </a:extLst>
          </p:cNvPr>
          <p:cNvCxnSpPr>
            <a:cxnSpLocks/>
          </p:cNvCxnSpPr>
          <p:nvPr/>
        </p:nvCxnSpPr>
        <p:spPr>
          <a:xfrm>
            <a:off x="9592219" y="4637906"/>
            <a:ext cx="390985" cy="197178"/>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362480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D3C50"/>
      </a:dk2>
      <a:lt2>
        <a:srgbClr val="CBD1D1"/>
      </a:lt2>
      <a:accent1>
        <a:srgbClr val="46A0D8"/>
      </a:accent1>
      <a:accent2>
        <a:srgbClr val="CC5B27"/>
      </a:accent2>
      <a:accent3>
        <a:srgbClr val="33AC55"/>
      </a:accent3>
      <a:accent4>
        <a:srgbClr val="EE9F20"/>
      </a:accent4>
      <a:accent5>
        <a:srgbClr val="824D9D"/>
      </a:accent5>
      <a:accent6>
        <a:srgbClr val="3ABA99"/>
      </a:accent6>
      <a:hlink>
        <a:srgbClr val="0563C1"/>
      </a:hlink>
      <a:folHlink>
        <a:srgbClr val="954F72"/>
      </a:folHlink>
    </a:clrScheme>
    <a:fontScheme name="Custom 2">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176937_TF16401942.potx" id="{3154AFF0-4B53-46FC-BCC3-0C6E2204ACD6}" vid="{BF689382-CEA9-4A68-8C1A-4604049885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f5ced86-acf9-4106-9bfe-b7f58564dbb7">
      <Terms xmlns="http://schemas.microsoft.com/office/infopath/2007/PartnerControls"/>
    </lcf76f155ced4ddcb4097134ff3c332f>
    <TaxCatchAll xmlns="415d1151-ba9d-4af3-8064-fbed8c171f1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911B640723674A88567F1D0A6A478D" ma:contentTypeVersion="19" ma:contentTypeDescription="Create a new document." ma:contentTypeScope="" ma:versionID="16be41459122f26fe148a780374c3741">
  <xsd:schema xmlns:xsd="http://www.w3.org/2001/XMLSchema" xmlns:xs="http://www.w3.org/2001/XMLSchema" xmlns:p="http://schemas.microsoft.com/office/2006/metadata/properties" xmlns:ns2="3f5ced86-acf9-4106-9bfe-b7f58564dbb7" xmlns:ns3="415d1151-ba9d-4af3-8064-fbed8c171f14" targetNamespace="http://schemas.microsoft.com/office/2006/metadata/properties" ma:root="true" ma:fieldsID="0df7b841b7a0e187729ae6ba111d08ca" ns2:_="" ns3:_="">
    <xsd:import namespace="3f5ced86-acf9-4106-9bfe-b7f58564dbb7"/>
    <xsd:import namespace="415d1151-ba9d-4af3-8064-fbed8c171f1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5ced86-acf9-4106-9bfe-b7f58564db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5d1151-ba9d-4af3-8064-fbed8c171f1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6471a26-5622-4910-a32f-9ed81c64676f}" ma:internalName="TaxCatchAll" ma:showField="CatchAllData" ma:web="415d1151-ba9d-4af3-8064-fbed8c171f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0F006E-CFBA-42F5-9FF9-61FCF419D29D}">
  <ds:schemaRefs>
    <ds:schemaRef ds:uri="http://www.w3.org/XML/1998/namespace"/>
    <ds:schemaRef ds:uri="http://schemas.microsoft.com/office/infopath/2007/PartnerControls"/>
    <ds:schemaRef ds:uri="http://purl.org/dc/terms/"/>
    <ds:schemaRef ds:uri="http://schemas.microsoft.com/office/2006/documentManagement/types"/>
    <ds:schemaRef ds:uri="http://purl.org/dc/dcmitype/"/>
    <ds:schemaRef ds:uri="http://schemas.openxmlformats.org/package/2006/metadata/core-properties"/>
    <ds:schemaRef ds:uri="6d8d29b2-fe86-40e2-902c-cf51958178ad"/>
    <ds:schemaRef ds:uri="42d9e66e-34e8-473a-9896-5c885ff3768e"/>
    <ds:schemaRef ds:uri="http://schemas.microsoft.com/office/2006/metadata/properties"/>
    <ds:schemaRef ds:uri="http://purl.org/dc/elements/1.1/"/>
    <ds:schemaRef ds:uri="3f5ced86-acf9-4106-9bfe-b7f58564dbb7"/>
    <ds:schemaRef ds:uri="415d1151-ba9d-4af3-8064-fbed8c171f14"/>
  </ds:schemaRefs>
</ds:datastoreItem>
</file>

<file path=customXml/itemProps2.xml><?xml version="1.0" encoding="utf-8"?>
<ds:datastoreItem xmlns:ds="http://schemas.openxmlformats.org/officeDocument/2006/customXml" ds:itemID="{7E861605-B1C0-4BCB-BC29-B0BED6CC853A}">
  <ds:schemaRefs>
    <ds:schemaRef ds:uri="http://schemas.microsoft.com/sharepoint/v3/contenttype/forms"/>
  </ds:schemaRefs>
</ds:datastoreItem>
</file>

<file path=customXml/itemProps3.xml><?xml version="1.0" encoding="utf-8"?>
<ds:datastoreItem xmlns:ds="http://schemas.openxmlformats.org/officeDocument/2006/customXml" ds:itemID="{621DD761-8D79-47A6-991E-B45E2405948B}"/>
</file>

<file path=docProps/app.xml><?xml version="1.0" encoding="utf-8"?>
<Properties xmlns="http://schemas.openxmlformats.org/officeDocument/2006/extended-properties" xmlns:vt="http://schemas.openxmlformats.org/officeDocument/2006/docPropsVTypes">
  <Template>Healthy habit tracker</Template>
  <TotalTime>33472</TotalTime>
  <Words>3387</Words>
  <Application>Microsoft Office PowerPoint</Application>
  <PresentationFormat>Widescreen</PresentationFormat>
  <Paragraphs>280</Paragraphs>
  <Slides>49</Slides>
  <Notes>30</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Aptos</vt:lpstr>
      <vt:lpstr>Arial</vt:lpstr>
      <vt:lpstr>Calibri</vt:lpstr>
      <vt:lpstr>Castellar</vt:lpstr>
      <vt:lpstr>Century Gothic</vt:lpstr>
      <vt:lpstr>Segoe UI</vt:lpstr>
      <vt:lpstr>Office Theme</vt:lpstr>
      <vt:lpstr>How to play Atlantis Island</vt:lpstr>
      <vt:lpstr>Atlantis Island</vt:lpstr>
      <vt:lpstr>Digitising knowledge</vt:lpstr>
      <vt:lpstr>Atlantis Island</vt:lpstr>
      <vt:lpstr>Aim of the game</vt:lpstr>
      <vt:lpstr>How to win?</vt:lpstr>
      <vt:lpstr>Protect the Island</vt:lpstr>
      <vt:lpstr>Setup:  set out the game</vt:lpstr>
      <vt:lpstr>Setup:  set out the game</vt:lpstr>
      <vt:lpstr>Setup:  set out the game</vt:lpstr>
      <vt:lpstr>Setup: Choose your first server</vt:lpstr>
      <vt:lpstr>Setup: Choose your first server</vt:lpstr>
      <vt:lpstr>Setup: Power your server</vt:lpstr>
      <vt:lpstr>Playing the game</vt:lpstr>
      <vt:lpstr>Playing the game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Buying a server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 Pollution and Renewable Energy</vt:lpstr>
      <vt:lpstr>PowerPoint Presentation</vt:lpstr>
      <vt:lpstr>PowerPoint Presentation</vt:lpstr>
      <vt:lpstr>PowerPoint Presentation</vt:lpstr>
      <vt:lpstr>PowerPoint Presentation</vt:lpstr>
      <vt:lpstr>Dealing with water shortages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play Atlantis Island</dc:title>
  <dc:creator>Kate Farrell</dc:creator>
  <cp:lastModifiedBy>Kate Farrell</cp:lastModifiedBy>
  <cp:revision>15</cp:revision>
  <cp:lastPrinted>2025-02-06T14:11:23Z</cp:lastPrinted>
  <dcterms:created xsi:type="dcterms:W3CDTF">2025-01-31T13:01:12Z</dcterms:created>
  <dcterms:modified xsi:type="dcterms:W3CDTF">2026-08-07T14:05:23Z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0x01010008911B640723674A88567F1D0A6A478D</vt:lpwstr>
  </property>
  <property fmtid="{D5CDD505-2E9C-101B-9397-08002B2CF9AE}" pid="3" name="MediaServiceImageTags">
    <vt:lpwstr/>
  </property>
</Properties>
</file>