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117" r:id="rId3"/>
    <p:sldId id="482" r:id="rId4"/>
    <p:sldId id="480" r:id="rId5"/>
    <p:sldId id="481" r:id="rId6"/>
    <p:sldId id="2118" r:id="rId7"/>
    <p:sldId id="496" r:id="rId8"/>
    <p:sldId id="2119" r:id="rId9"/>
    <p:sldId id="2120" r:id="rId10"/>
    <p:sldId id="2121" r:id="rId11"/>
    <p:sldId id="2112" r:id="rId12"/>
    <p:sldId id="2122" r:id="rId13"/>
    <p:sldId id="511" r:id="rId14"/>
    <p:sldId id="502" r:id="rId15"/>
    <p:sldId id="521" r:id="rId16"/>
    <p:sldId id="522" r:id="rId17"/>
    <p:sldId id="52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1DD24D-1413-48FA-B490-53DE47BE2BD7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77C79-DD32-4CA3-BA89-8054DEBC2A0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7308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319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287AC-71FE-665B-4D2C-8885D5284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7F238-E375-FE9F-6BA2-2623A7BBB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8268D-B31F-7B02-5A71-8564F7DDD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Blorp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F8753-1D02-DB6D-7925-D6127E55F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07178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287AC-71FE-665B-4D2C-8885D5284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7F238-E375-FE9F-6BA2-2623A7BBB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8268D-B31F-7B02-5A71-8564F7DDD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Glixer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F8753-1D02-DB6D-7925-D6127E55F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6874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287AC-71FE-665B-4D2C-8885D5284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7F238-E375-FE9F-6BA2-2623A7BBB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8268D-B31F-7B02-5A71-8564F7DDD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Glixer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F8753-1D02-DB6D-7925-D6127E55F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1142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287AC-71FE-665B-4D2C-8885D5284D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D7F238-E375-FE9F-6BA2-2623A7BBB3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F8268D-B31F-7B02-5A71-8564F7DDDE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err="1"/>
              <a:t>Blorp</a:t>
            </a:r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DF8753-1D02-DB6D-7925-D6127E55F6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527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to teacher: you can change this activity to be about TV Shows, Books, Music, YouTube Channels, Video Games…whatever type of media suits your group best!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1570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ACB2E82-9AED-554E-B76A-95852909955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9783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136D1-7642-E410-4F62-ABDB38CD9B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4CE5C9-E55B-8C10-C595-980CB9A885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B18FD-03FA-B54D-70FE-857CD03A15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E659EA-FD7B-CDC3-E20C-66B349BCD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469500-2FE0-CF53-CDE6-B2B312DA6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510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BD38A-B24C-28AD-C625-BE5633A6B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976272-58CC-C6BB-1FC2-48596D35A5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560826-F23F-DA73-066F-5021D589E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B52D41-0BC0-FEEA-CC2C-5E1D0B13C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BE86F-217B-9D4D-52B4-B8B4A3EAD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2798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DA6F60-3C0A-FB5B-409D-9E6E710CEE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C10A16-3FEA-DF1F-519B-568FCDB0CF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FC898-13B4-5DF7-F439-85EC915A5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72978-8E54-34E8-D3FA-6A985DDF2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9879EA-31DD-EE5A-0A35-467676468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11894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60877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5"/>
            <a:ext cx="645764" cy="48042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1508B3DA-F37D-4EFF-8D5E-7BD4C1BC29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88262" y="1026885"/>
            <a:ext cx="4612210" cy="4804228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79029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0180EAE-0F9C-4FFA-9E15-DF420D6D709D}"/>
              </a:ext>
            </a:extLst>
          </p:cNvPr>
          <p:cNvSpPr/>
          <p:nvPr userDrawn="1"/>
        </p:nvSpPr>
        <p:spPr>
          <a:xfrm>
            <a:off x="367863" y="534571"/>
            <a:ext cx="11456276" cy="581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FEC4C0C-235E-4BF3-9FF3-3BED8E2EBB83}"/>
              </a:ext>
            </a:extLst>
          </p:cNvPr>
          <p:cNvSpPr/>
          <p:nvPr userDrawn="1"/>
        </p:nvSpPr>
        <p:spPr>
          <a:xfrm>
            <a:off x="10900472" y="1026884"/>
            <a:ext cx="645764" cy="4806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E172DF-05D9-440A-A078-84F4AA63A3A6}"/>
              </a:ext>
            </a:extLst>
          </p:cNvPr>
          <p:cNvSpPr/>
          <p:nvPr userDrawn="1"/>
        </p:nvSpPr>
        <p:spPr>
          <a:xfrm>
            <a:off x="1008993" y="1466850"/>
            <a:ext cx="4430197" cy="31512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77650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E55C8A-79CE-5DA2-DC13-A8298FADE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22557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5632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C10919F-EAD9-4195-9D9A-9022B4DAC9DF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3801" y="1279358"/>
            <a:ext cx="4299284" cy="4299284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8507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756400" cy="593959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3600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22357" y="565869"/>
            <a:ext cx="9041509" cy="572041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29710"/>
            <a:ext cx="6756400" cy="4141077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9043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CB1C93A-74D6-4D74-9013-4CC54B3F94D6}"/>
              </a:ext>
            </a:extLst>
          </p:cNvPr>
          <p:cNvSpPr/>
          <p:nvPr userDrawn="1"/>
        </p:nvSpPr>
        <p:spPr>
          <a:xfrm>
            <a:off x="2408397" y="568791"/>
            <a:ext cx="9041509" cy="57204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pic>
        <p:nvPicPr>
          <p:cNvPr id="8" name="Picture 7" descr="A purple and blue gradient&#10;&#10;AI-generated content may be incorrect.">
            <a:extLst>
              <a:ext uri="{FF2B5EF4-FFF2-40B4-BE49-F238E27FC236}">
                <a16:creationId xmlns:a16="http://schemas.microsoft.com/office/drawing/2014/main" id="{53E348DE-B70F-5B12-B588-E03B52D987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7862" y="1402584"/>
            <a:ext cx="6388538" cy="3974005"/>
          </a:xfrm>
          <a:prstGeom prst="rect">
            <a:avLst/>
          </a:prstGeom>
        </p:spPr>
      </p:pic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3D8D106-7996-000B-D46B-4B44A4DBB513}"/>
              </a:ext>
            </a:extLst>
          </p:cNvPr>
          <p:cNvSpPr>
            <a:spLocks noGrp="1"/>
          </p:cNvSpPr>
          <p:nvPr>
            <p:ph type="media" sz="quarter" idx="11"/>
          </p:nvPr>
        </p:nvSpPr>
        <p:spPr>
          <a:xfrm>
            <a:off x="367862" y="1414188"/>
            <a:ext cx="6388538" cy="39624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6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D266B-11A1-DB1E-3C4A-9D135006D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973408-6CA0-F36A-6DF7-DA6C18EC62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0D6730-AF72-DBDE-6FEA-12183CAF4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0879E9-FB4F-6AFA-B37D-47F4ECD3E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A3A25A-DC2A-36F6-FDF3-E5A79F70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48548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A4ED0391-0163-4F70-825F-98434AC3A5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475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0E92BFD-AA5E-42C5-BE56-347BA2759E80}"/>
              </a:ext>
            </a:extLst>
          </p:cNvPr>
          <p:cNvSpPr/>
          <p:nvPr userDrawn="1"/>
        </p:nvSpPr>
        <p:spPr>
          <a:xfrm>
            <a:off x="5484603" y="802105"/>
            <a:ext cx="5740876" cy="21025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79763" y="1512917"/>
            <a:ext cx="5912237" cy="5345083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3412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0571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E632E2E0-7E23-4339-8B07-0E1AC0A1ED8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7083" y="476815"/>
            <a:ext cx="3921987" cy="3728450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D3D8303-7603-4895-8612-50FB79139B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82595" y="476815"/>
            <a:ext cx="3920549" cy="2848752"/>
          </a:xfrm>
          <a:pattFill prst="pct5">
            <a:fgClr>
              <a:schemeClr val="tx1">
                <a:lumMod val="85000"/>
                <a:lumOff val="1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9B9367A-8318-4EB9-B521-E9DA9F8F1092}"/>
              </a:ext>
            </a:extLst>
          </p:cNvPr>
          <p:cNvSpPr/>
          <p:nvPr userDrawn="1"/>
        </p:nvSpPr>
        <p:spPr>
          <a:xfrm flipH="1">
            <a:off x="5782595" y="3817616"/>
            <a:ext cx="3920549" cy="38764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512109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CAA783-29DA-8B6B-F96D-08332FD93D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096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0FF7072-AAA5-4268-BE7A-9400814AD9E8}"/>
              </a:ext>
            </a:extLst>
          </p:cNvPr>
          <p:cNvSpPr/>
          <p:nvPr userDrawn="1"/>
        </p:nvSpPr>
        <p:spPr>
          <a:xfrm>
            <a:off x="7529902" y="1730978"/>
            <a:ext cx="2712034" cy="149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377663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838AE19-0C63-878C-09CD-F4977C29FD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3973" y="0"/>
            <a:ext cx="3268027" cy="6858000"/>
          </a:xfrm>
          <a:prstGeom prst="rect">
            <a:avLst/>
          </a:prstGeom>
        </p:spPr>
      </p:pic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2499220F-3428-4263-91ED-9CD7E6B49EF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9482" y="508000"/>
            <a:ext cx="3357318" cy="5812479"/>
          </a:xfrm>
          <a:solidFill>
            <a:schemeClr val="accent6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3414317C-3659-4ED6-BDB6-2A9B8FA88C0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322519" y="508000"/>
            <a:ext cx="3357318" cy="5812479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600" b="0" i="0">
                <a:latin typeface="Montserrat" pitchFamily="2" charset="77"/>
                <a:cs typeface="Arial" panose="020B0604020202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2156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_Plain_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18147681-81D8-EC3D-66D6-A9421C8021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27" t="12913" r="9727" b="6532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Text Placeholder 33">
            <a:extLst>
              <a:ext uri="{FF2B5EF4-FFF2-40B4-BE49-F238E27FC236}">
                <a16:creationId xmlns:a16="http://schemas.microsoft.com/office/drawing/2014/main" id="{5AB4ACE6-A5C9-4146-BBA7-61E18C74E1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545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8470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Plain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35C695C3-74CF-F90F-3240-0C5DD4C163F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1662459" y="1410090"/>
            <a:ext cx="7119995" cy="3795078"/>
          </a:xfrm>
          <a:prstGeom prst="rect">
            <a:avLst/>
          </a:prstGeom>
        </p:spPr>
      </p:pic>
      <p:sp>
        <p:nvSpPr>
          <p:cNvPr id="35" name="Text Placeholder 33">
            <a:extLst>
              <a:ext uri="{FF2B5EF4-FFF2-40B4-BE49-F238E27FC236}">
                <a16:creationId xmlns:a16="http://schemas.microsoft.com/office/drawing/2014/main" id="{60A42974-9C7A-5E49-2442-0FAA8B4851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1241" y="425497"/>
            <a:ext cx="6223080" cy="802923"/>
          </a:xfrm>
          <a:prstGeom prst="rect">
            <a:avLst/>
          </a:prstGeom>
        </p:spPr>
        <p:txBody>
          <a:bodyPr/>
          <a:lstStyle>
            <a:lvl1pPr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 dirty="0"/>
              <a:t>Title Here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722BD3-173F-A476-B900-2A642404B74C}"/>
              </a:ext>
            </a:extLst>
          </p:cNvPr>
          <p:cNvCxnSpPr>
            <a:cxnSpLocks/>
          </p:cNvCxnSpPr>
          <p:nvPr userDrawn="1"/>
        </p:nvCxnSpPr>
        <p:spPr>
          <a:xfrm>
            <a:off x="381540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C754DD26-4331-B94A-9778-1EB696E77F0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6989211" y="0"/>
            <a:ext cx="5217991" cy="291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31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CCF68-3269-4A7D-AB7F-ECF3214EFF79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D4E136-A53D-445D-8564-7090839068C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11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Title and Content white B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E41453-1477-3972-6189-359DFFF6BCDA}"/>
              </a:ext>
            </a:extLst>
          </p:cNvPr>
          <p:cNvCxnSpPr>
            <a:cxnSpLocks/>
          </p:cNvCxnSpPr>
          <p:nvPr userDrawn="1"/>
        </p:nvCxnSpPr>
        <p:spPr>
          <a:xfrm>
            <a:off x="3400509" y="1321032"/>
            <a:ext cx="5390983" cy="0"/>
          </a:xfrm>
          <a:prstGeom prst="line">
            <a:avLst/>
          </a:prstGeom>
          <a:ln w="47625">
            <a:solidFill>
              <a:srgbClr val="253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BD9D36E6-C2CB-C1AA-2247-52165FED742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7710" y="3968305"/>
            <a:ext cx="5217991" cy="2919155"/>
          </a:xfrm>
          <a:prstGeom prst="rect">
            <a:avLst/>
          </a:prstGeom>
        </p:spPr>
      </p:pic>
      <p:sp>
        <p:nvSpPr>
          <p:cNvPr id="13" name="Text Placeholder 38">
            <a:extLst>
              <a:ext uri="{FF2B5EF4-FFF2-40B4-BE49-F238E27FC236}">
                <a16:creationId xmlns:a16="http://schemas.microsoft.com/office/drawing/2014/main" id="{B98B247D-F287-714C-ECAD-2891082620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2504" y="1591962"/>
            <a:ext cx="7366993" cy="391936"/>
          </a:xfrm>
          <a:prstGeom prst="rect">
            <a:avLst/>
          </a:prstGeom>
        </p:spPr>
        <p:txBody>
          <a:bodyPr/>
          <a:lstStyle>
            <a:lvl1pPr algn="ctr">
              <a:defRPr sz="2547" b="0">
                <a:solidFill>
                  <a:srgbClr val="253B46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9A98428E-B09F-8E65-616A-2AA9685D0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51A0FF60-9931-82F1-40E4-3A5F00ECCB4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330769" y="6550659"/>
            <a:ext cx="2726449" cy="205299"/>
          </a:xfrm>
          <a:prstGeom prst="rect">
            <a:avLst/>
          </a:prstGeom>
        </p:spPr>
        <p:txBody>
          <a:bodyPr/>
          <a:lstStyle>
            <a:lvl1pPr algn="r">
              <a:defRPr sz="1334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73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9384C-7C99-A969-478F-43A007FF9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95B2D6-D9FD-6FD2-493E-74C46876C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3D117C-5194-00E2-E7ED-1B5D085543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C313AB-707F-89EB-7511-E44194F07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D8118-0349-4140-3CAF-37193B281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273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 Title and Content white BG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33">
            <a:extLst>
              <a:ext uri="{FF2B5EF4-FFF2-40B4-BE49-F238E27FC236}">
                <a16:creationId xmlns:a16="http://schemas.microsoft.com/office/drawing/2014/main" id="{9A98428E-B09F-8E65-616A-2AA9685D01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425497"/>
            <a:ext cx="12192000" cy="802923"/>
          </a:xfrm>
          <a:prstGeom prst="rect">
            <a:avLst/>
          </a:prstGeom>
        </p:spPr>
        <p:txBody>
          <a:bodyPr/>
          <a:lstStyle>
            <a:lvl1pPr algn="ctr">
              <a:lnSpc>
                <a:spcPts val="6064"/>
              </a:lnSpc>
              <a:defRPr sz="6488" b="1">
                <a:solidFill>
                  <a:srgbClr val="253C46"/>
                </a:solidFill>
              </a:defRPr>
            </a:lvl1pPr>
            <a:lvl2pPr>
              <a:defRPr>
                <a:solidFill>
                  <a:srgbClr val="253C46"/>
                </a:solidFill>
              </a:defRPr>
            </a:lvl2pPr>
            <a:lvl3pPr>
              <a:defRPr>
                <a:solidFill>
                  <a:srgbClr val="253C46"/>
                </a:solidFill>
              </a:defRPr>
            </a:lvl3pPr>
            <a:lvl4pPr>
              <a:defRPr>
                <a:solidFill>
                  <a:srgbClr val="253C46"/>
                </a:solidFill>
              </a:defRPr>
            </a:lvl4pPr>
            <a:lvl5pPr>
              <a:defRPr>
                <a:solidFill>
                  <a:srgbClr val="253C46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pic>
        <p:nvPicPr>
          <p:cNvPr id="2" name="Picture 1" descr="A black background with colorful dots and lines&#10;&#10;Description automatically generated">
            <a:extLst>
              <a:ext uri="{FF2B5EF4-FFF2-40B4-BE49-F238E27FC236}">
                <a16:creationId xmlns:a16="http://schemas.microsoft.com/office/drawing/2014/main" id="{2C2DF36C-CEC4-726F-9886-20D26332A2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1662459" y="1410090"/>
            <a:ext cx="7119995" cy="3795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005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1145600" y="5920033"/>
            <a:ext cx="523600" cy="523632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7"/>
          <p:cNvSpPr txBox="1"/>
          <p:nvPr/>
        </p:nvSpPr>
        <p:spPr>
          <a:xfrm>
            <a:off x="10622800" y="6334400"/>
            <a:ext cx="1569200" cy="52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91" tIns="121891" rIns="121891" bIns="121891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66" b="1">
                <a:latin typeface="Poppins"/>
                <a:ea typeface="Poppins"/>
                <a:cs typeface="Poppins"/>
                <a:sym typeface="Poppins"/>
              </a:rPr>
              <a:t>AI Snapshots</a:t>
            </a:r>
            <a:endParaRPr sz="1466" b="1">
              <a:latin typeface="Poppins"/>
              <a:ea typeface="Poppins"/>
              <a:cs typeface="Poppins"/>
              <a:sym typeface="Poppins"/>
            </a:endParaRPr>
          </a:p>
        </p:txBody>
      </p:sp>
    </p:spTree>
    <p:extLst>
      <p:ext uri="{BB962C8B-B14F-4D97-AF65-F5344CB8AC3E}">
        <p14:creationId xmlns:p14="http://schemas.microsoft.com/office/powerpoint/2010/main" val="2313405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EF6B2-FAD7-26CF-1DF2-CE98146AF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D57C81-BCF8-2331-9492-1A07972BB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D80485-637B-5D72-1F9B-160A88580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23C6B5-0C66-CEE9-9C92-1BBC5FE89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3B9B50-EDC5-27EC-3733-8D4ACABBC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8A7BC-434E-0626-1D92-BE42D2353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3467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50A393-F779-89CA-1EAF-FBD0F8A91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5A472A-9247-BAB5-DF18-E9CE371A4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F0040-36F6-2AF2-4442-142A327D4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8E4C08-BF4D-C4C0-1BAC-5091F4398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2E7497-5FD1-230C-C75A-3BD09AD67E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D85781A-EDC4-9F2A-FC3A-2584C149E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E3184C-55FB-B339-49A9-0FB98C34F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960426-257F-7722-31C5-3D1F64FD0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0449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90EC0-746A-B6E5-8BE0-1FE7517A7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C6EF037-9B4C-D992-D389-64C66AA895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907EC6-ABA2-B116-B5B1-0E36D92C1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78D22C-59DD-DBBD-1437-8D7D74B6F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540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6243BA3-0915-8DEB-9D7C-F4F97C94C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559EB4-CBEB-4A0D-B758-32DBD7AAF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46BBA8-6813-E5DB-B512-1FC9370CC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9681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7A28D-5DD4-38CC-20AD-FFC25A950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6E84F5-85F4-E240-0C2C-4801679EF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60ADFC-37BF-8BBC-BF10-3D60328679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9183FE-E23B-C8F0-CE24-469D4217B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61F363-D462-5AD0-F7B9-0C23A7074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764E5B-A180-7F13-472C-5C03203FA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038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DFBD4-7578-DC5F-A22C-81DDCCCFD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D27AAF-1404-3157-5634-E741A6B5A9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A322112-0140-7CFA-E9DB-B025854B26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69BC26-9407-CBB8-1AF1-230889D9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5D0915-BCA2-F5C0-4D27-C3F344D56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B14E15-D29C-BBEB-D1FA-CE0376531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7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AC07FFF-516B-6520-6D9F-0AB268622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9539A-EE62-7E26-934F-ADE53FA22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B15B03-A3CD-B2F7-9096-1E77B37572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3FF1A2-CBEF-4F11-92F4-E8B534BBDA78}" type="datetimeFigureOut">
              <a:rPr lang="en-GB" smtClean="0"/>
              <a:t>23/07/2026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20FFE-CF4F-E897-316C-95D3F1CD73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041EC8-3FDE-F771-9F45-28D5FDEB19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33B34D-6C94-4F7E-94D7-DE99726CCD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06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6E29F7-9E13-4CD4-9AAC-E31609B6A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04840-EC8D-48DD-92D4-34A6F45581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7A52A-D970-4268-B967-756EF1009E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3C99C195-CA05-4A2B-9203-212AA3A64FB4}" type="datetimeFigureOut">
              <a:rPr lang="en-US" smtClean="0"/>
              <a:pPr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12754-0101-4D47-850E-35E580F920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F6F73-66CD-4142-8040-F2E311B96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Montserrat" pitchFamily="2" charset="77"/>
              </a:defRPr>
            </a:lvl1pPr>
          </a:lstStyle>
          <a:p>
            <a:fld id="{DF7FB4A4-DEA5-4FE6-BB3B-1DFE086ABE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99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ontserra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22"/>
        </a:buBlip>
        <a:defRPr sz="2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2"/>
        </a:buBlip>
        <a:defRPr sz="24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2"/>
        </a:buBlip>
        <a:defRPr sz="20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2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22"/>
        </a:buBlip>
        <a:defRPr sz="18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rojects.raspberrypi.org/en/projects/apple-vs-tomato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eachablemachine.withgoogle.com/" TargetMode="External"/><Relationship Id="rId2" Type="http://schemas.openxmlformats.org/officeDocument/2006/relationships/hyperlink" Target="https://tm.gen-ai.fi/" TargetMode="Externa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jpe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411499" y="2105561"/>
            <a:ext cx="5780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Classify like an AI!</a:t>
            </a:r>
          </a:p>
        </p:txBody>
      </p:sp>
      <p:pic>
        <p:nvPicPr>
          <p:cNvPr id="4" name="Picture 3" descr="A white letter l on a black background&#10;&#10;AI-generated content may be incorrect.">
            <a:extLst>
              <a:ext uri="{FF2B5EF4-FFF2-40B4-BE49-F238E27FC236}">
                <a16:creationId xmlns:a16="http://schemas.microsoft.com/office/drawing/2014/main" id="{D390044F-5BE8-482B-ADA8-5DE3A18E457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020" y="4287487"/>
            <a:ext cx="1300480" cy="2306185"/>
          </a:xfrm>
          <a:prstGeom prst="rect">
            <a:avLst/>
          </a:prstGeom>
        </p:spPr>
      </p:pic>
      <p:pic>
        <p:nvPicPr>
          <p:cNvPr id="5" name="Picture 4" descr="A white letter l on a black background&#10;&#10;AI-generated content may be incorrect.">
            <a:extLst>
              <a:ext uri="{FF2B5EF4-FFF2-40B4-BE49-F238E27FC236}">
                <a16:creationId xmlns:a16="http://schemas.microsoft.com/office/drawing/2014/main" id="{3D650BD9-877D-4B29-BDC2-07B6704D363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80020" y="1660355"/>
            <a:ext cx="1300480" cy="23061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134D9E-F63A-4081-8F7D-07B22F4EFB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167219">
            <a:off x="227192" y="800072"/>
            <a:ext cx="3903088" cy="1619649"/>
          </a:xfrm>
          <a:prstGeom prst="rect">
            <a:avLst/>
          </a:prstGeom>
        </p:spPr>
      </p:pic>
      <p:pic>
        <p:nvPicPr>
          <p:cNvPr id="7" name="Picture 6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6A11D267-2417-4968-B769-C43E7E3087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6253" y="4714559"/>
            <a:ext cx="1213767" cy="526453"/>
          </a:xfrm>
          <a:prstGeom prst="rect">
            <a:avLst/>
          </a:prstGeom>
        </p:spPr>
      </p:pic>
      <p:pic>
        <p:nvPicPr>
          <p:cNvPr id="8" name="Picture 7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3D608281-8C38-45EB-830B-DE50B769A4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8692" y="5276871"/>
            <a:ext cx="1803927" cy="782426"/>
          </a:xfrm>
          <a:prstGeom prst="rect">
            <a:avLst/>
          </a:prstGeom>
        </p:spPr>
      </p:pic>
      <p:pic>
        <p:nvPicPr>
          <p:cNvPr id="10" name="Picture 9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49FFAE2F-14B2-4E83-9CA8-010474E5F27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6318" y="2550040"/>
            <a:ext cx="1343219" cy="582601"/>
          </a:xfrm>
          <a:prstGeom prst="rect">
            <a:avLst/>
          </a:prstGeom>
        </p:spPr>
      </p:pic>
      <p:pic>
        <p:nvPicPr>
          <p:cNvPr id="11" name="Picture 10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D7986D09-3F3A-4914-9432-B8F25A7736A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6093" y="3148194"/>
            <a:ext cx="984777" cy="42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91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022972-4C88-4097-96DD-35786AC1753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90550" y="773391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Discussion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E7BB889-7A77-41ED-A8BA-3F19F097F3A8}"/>
              </a:ext>
            </a:extLst>
          </p:cNvPr>
          <p:cNvSpPr txBox="1">
            <a:spLocks/>
          </p:cNvSpPr>
          <p:nvPr/>
        </p:nvSpPr>
        <p:spPr>
          <a:xfrm>
            <a:off x="1035130" y="1824205"/>
            <a:ext cx="9156620" cy="4260404"/>
          </a:xfrm>
          <a:prstGeom prst="rect">
            <a:avLst/>
          </a:prstGeom>
        </p:spPr>
        <p:txBody>
          <a:bodyPr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further information do we need to be able to classify the last image?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if I told you that only 5% of Blorps in the real world have tails? What does this mean for the images you’ve been trained on?</a:t>
            </a: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0" marR="0" lvl="0" indent="-571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are the differences between how </a:t>
            </a: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</a:t>
            </a: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learn and how an AI classifier learns?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253B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Picture 13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A0E366A8-4D75-429C-8AD2-2374AC06219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81752">
            <a:off x="8969503" y="1242131"/>
            <a:ext cx="2580544" cy="78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64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0D5BF84-1C1C-495D-ACEA-21BD60D04DED}"/>
              </a:ext>
            </a:extLst>
          </p:cNvPr>
          <p:cNvSpPr txBox="1"/>
          <p:nvPr/>
        </p:nvSpPr>
        <p:spPr>
          <a:xfrm>
            <a:off x="6986486" y="2105561"/>
            <a:ext cx="4670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" pitchFamily="2" charset="77"/>
                <a:ea typeface="Roboto Medium" panose="02000000000000000000" pitchFamily="2" charset="0"/>
                <a:cs typeface="Poppins Medium" panose="00000600000000000000" pitchFamily="2" charset="0"/>
              </a:rPr>
              <a:t>Train your own AI Classifier</a:t>
            </a:r>
          </a:p>
        </p:txBody>
      </p:sp>
      <p:pic>
        <p:nvPicPr>
          <p:cNvPr id="9" name="Picture 8" descr="A white stairs leading up to a black background&#10;&#10;AI-generated content may be incorrect.">
            <a:extLst>
              <a:ext uri="{FF2B5EF4-FFF2-40B4-BE49-F238E27FC236}">
                <a16:creationId xmlns:a16="http://schemas.microsoft.com/office/drawing/2014/main" id="{E051D85D-FD38-4A76-BF80-8BF59C4F141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5204" y="3256549"/>
            <a:ext cx="4670312" cy="303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265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9B8E5-ACF7-9846-9293-604A8B41B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F85C31D-0798-C641-B764-F3BF1896888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88649" y="806450"/>
            <a:ext cx="12192000" cy="803275"/>
          </a:xfrm>
        </p:spPr>
        <p:txBody>
          <a:bodyPr>
            <a:normAutofit/>
          </a:bodyPr>
          <a:lstStyle/>
          <a:p>
            <a:r>
              <a:rPr lang="en-US" dirty="0"/>
              <a:t>Create your own Classifier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A6D275-E1C3-3D7F-0021-4EEEEE49E13C}"/>
              </a:ext>
            </a:extLst>
          </p:cNvPr>
          <p:cNvSpPr txBox="1"/>
          <p:nvPr/>
        </p:nvSpPr>
        <p:spPr>
          <a:xfrm>
            <a:off x="888649" y="1842578"/>
            <a:ext cx="9122530" cy="44039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You have a few different options for this activity: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47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the slides for “Blorps and </a:t>
            </a:r>
            <a:r>
              <a:rPr kumimoji="0" lang="en-GB" sz="2547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Glixers</a:t>
            </a: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 included here</a:t>
            </a: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547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Raspberry Pi’s “Apple vs. Tomato” activity: </a:t>
            </a: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https://projects.raspberrypi.org/en/projects/apple-vs-tomato</a:t>
            </a: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547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6558" marR="0" lvl="0" indent="-34655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547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you have a computing class, you might prefer to use the “AI midge project” lesson in the RAI computing lessons pack (link when this is online)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547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04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9D4E1-5598-21AD-C21E-13BC2595B4E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63612" y="2222500"/>
            <a:ext cx="10264775" cy="4635500"/>
          </a:xfrm>
        </p:spPr>
        <p:txBody>
          <a:bodyPr/>
          <a:lstStyle/>
          <a:p>
            <a:pPr algn="l"/>
            <a:r>
              <a:rPr lang="en-GB" sz="2911" dirty="0"/>
              <a:t>Now we are going to train an actual AI Classification system on these images of Blorps and </a:t>
            </a:r>
            <a:r>
              <a:rPr lang="en-GB" sz="2911" dirty="0" err="1"/>
              <a:t>Glixers</a:t>
            </a:r>
            <a:r>
              <a:rPr lang="en-GB" sz="2911" dirty="0"/>
              <a:t>!</a:t>
            </a:r>
          </a:p>
          <a:p>
            <a:pPr algn="l"/>
            <a:endParaRPr lang="en-GB" sz="2911" dirty="0"/>
          </a:p>
          <a:p>
            <a:pPr marL="415869" indent="-415869" algn="l">
              <a:buFont typeface="Arial" panose="020B0604020202020204" pitchFamily="34" charset="0"/>
              <a:buChar char="•"/>
            </a:pPr>
            <a:r>
              <a:rPr lang="en-GB" sz="2911" dirty="0"/>
              <a:t>Do you think the system will be able to classify the species as well as you can? </a:t>
            </a:r>
          </a:p>
          <a:p>
            <a:pPr marL="415869" indent="-415869" algn="l">
              <a:buFont typeface="Arial" panose="020B0604020202020204" pitchFamily="34" charset="0"/>
              <a:buChar char="•"/>
            </a:pPr>
            <a:endParaRPr lang="en-GB" sz="2911" dirty="0"/>
          </a:p>
          <a:p>
            <a:pPr marL="415869" indent="-415869" algn="l">
              <a:buFont typeface="Arial" panose="020B0604020202020204" pitchFamily="34" charset="0"/>
              <a:buChar char="•"/>
            </a:pPr>
            <a:r>
              <a:rPr lang="en-GB" sz="2911" dirty="0"/>
              <a:t>Do you think there are enough training images in the set?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BEC25-E677-AA0E-D5C1-D4FAF8E765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63612" y="806450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</p:spTree>
    <p:extLst>
      <p:ext uri="{BB962C8B-B14F-4D97-AF65-F5344CB8AC3E}">
        <p14:creationId xmlns:p14="http://schemas.microsoft.com/office/powerpoint/2010/main" val="1921439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9D4E1-5598-21AD-C21E-13BC2595B4E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85850" y="2197100"/>
            <a:ext cx="9715500" cy="3441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275" dirty="0"/>
              <a:t>Go to </a:t>
            </a:r>
          </a:p>
          <a:p>
            <a:pPr marL="0" indent="0">
              <a:buNone/>
            </a:pPr>
            <a:r>
              <a:rPr lang="en-GB" sz="3275" dirty="0">
                <a:hlinkClick r:id="rId2"/>
              </a:rPr>
              <a:t>https://tm.gen-ai.fi</a:t>
            </a:r>
            <a:r>
              <a:rPr lang="en-GB" sz="3275" dirty="0"/>
              <a:t> </a:t>
            </a:r>
          </a:p>
          <a:p>
            <a:pPr marL="0" indent="0">
              <a:buNone/>
            </a:pPr>
            <a:r>
              <a:rPr lang="en-GB" sz="3275" dirty="0"/>
              <a:t>or</a:t>
            </a:r>
          </a:p>
          <a:p>
            <a:pPr marL="0" indent="0">
              <a:buNone/>
            </a:pPr>
            <a:r>
              <a:rPr lang="en-GB" sz="3275" dirty="0">
                <a:hlinkClick r:id="rId3"/>
              </a:rPr>
              <a:t>https://teachablemachine.withgoogle.com</a:t>
            </a:r>
            <a:endParaRPr lang="en-GB" sz="3275" dirty="0"/>
          </a:p>
          <a:p>
            <a:endParaRPr lang="en-GB" sz="3275" dirty="0"/>
          </a:p>
          <a:p>
            <a:pPr marL="0" indent="0">
              <a:buNone/>
            </a:pPr>
            <a:r>
              <a:rPr lang="en-GB" sz="3275" dirty="0"/>
              <a:t>Input your images to train the model!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BEC25-E677-AA0E-D5C1-D4FAF8E765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95350" y="817562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</p:spTree>
    <p:extLst>
      <p:ext uri="{BB962C8B-B14F-4D97-AF65-F5344CB8AC3E}">
        <p14:creationId xmlns:p14="http://schemas.microsoft.com/office/powerpoint/2010/main" val="10207135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BEC25-E677-AA0E-D5C1-D4FAF8E765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33350" y="0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E0E574-D49C-47D2-9E95-E765627EE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506" y="634800"/>
            <a:ext cx="5823487" cy="558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240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399D4E1-5598-21AD-C21E-13BC2595B4E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5800" y="1912938"/>
            <a:ext cx="8442325" cy="4295775"/>
          </a:xfrm>
        </p:spPr>
        <p:txBody>
          <a:bodyPr>
            <a:normAutofit lnSpcReduction="10000"/>
          </a:bodyPr>
          <a:lstStyle/>
          <a:p>
            <a:pPr algn="l"/>
            <a:r>
              <a:rPr lang="en-GB" sz="2911" dirty="0"/>
              <a:t>Once you’ve trained the model...</a:t>
            </a:r>
          </a:p>
          <a:p>
            <a:pPr marL="415869" indent="-415869" algn="l">
              <a:buFont typeface="Arial" panose="020B0604020202020204" pitchFamily="34" charset="0"/>
              <a:buChar char="•"/>
            </a:pPr>
            <a:endParaRPr lang="en-GB" sz="2911" dirty="0"/>
          </a:p>
          <a:p>
            <a:pPr marL="415869" indent="-415869" algn="l">
              <a:buFont typeface="Arial" panose="020B0604020202020204" pitchFamily="34" charset="0"/>
              <a:buChar char="•"/>
            </a:pPr>
            <a:r>
              <a:rPr lang="en-GB" sz="2911" b="1" dirty="0"/>
              <a:t>Draw your own pictures of </a:t>
            </a:r>
            <a:r>
              <a:rPr lang="en-GB" sz="2911" b="1" dirty="0" err="1"/>
              <a:t>blorps</a:t>
            </a:r>
            <a:r>
              <a:rPr lang="en-GB" sz="2911" b="1" dirty="0"/>
              <a:t> and </a:t>
            </a:r>
            <a:r>
              <a:rPr lang="en-GB" sz="2911" b="1" dirty="0" err="1"/>
              <a:t>glixers</a:t>
            </a:r>
            <a:r>
              <a:rPr lang="en-GB" sz="2911" b="1" dirty="0"/>
              <a:t> and show them to Teachable Machine. </a:t>
            </a:r>
            <a:r>
              <a:rPr lang="en-GB" sz="2911" dirty="0"/>
              <a:t>How well does the model classify these?</a:t>
            </a:r>
          </a:p>
          <a:p>
            <a:pPr marL="415869" indent="-415869" algn="l">
              <a:buFont typeface="Arial" panose="020B0604020202020204" pitchFamily="34" charset="0"/>
              <a:buChar char="•"/>
            </a:pPr>
            <a:endParaRPr lang="en-GB" sz="2911" dirty="0"/>
          </a:p>
          <a:p>
            <a:pPr marL="415869" indent="-415869" algn="l">
              <a:buFont typeface="Arial" panose="020B0604020202020204" pitchFamily="34" charset="0"/>
              <a:buChar char="•"/>
            </a:pPr>
            <a:r>
              <a:rPr lang="en-GB" sz="2911" b="1" dirty="0"/>
              <a:t>Explain</a:t>
            </a:r>
            <a:r>
              <a:rPr lang="en-GB" sz="2911" dirty="0"/>
              <a:t>: How does the model tell the difference between </a:t>
            </a:r>
            <a:r>
              <a:rPr lang="en-GB" sz="2911" dirty="0" err="1"/>
              <a:t>blorps</a:t>
            </a:r>
            <a:r>
              <a:rPr lang="en-GB" sz="2911" dirty="0"/>
              <a:t> and </a:t>
            </a:r>
            <a:r>
              <a:rPr lang="en-GB" sz="2911" dirty="0" err="1"/>
              <a:t>glixers</a:t>
            </a:r>
            <a:r>
              <a:rPr lang="en-GB" sz="2911" dirty="0"/>
              <a:t>? Is it “looking” in the right places?</a:t>
            </a:r>
          </a:p>
          <a:p>
            <a:pPr marL="415869" indent="-415869" algn="l">
              <a:buFont typeface="Arial" panose="020B0604020202020204" pitchFamily="34" charset="0"/>
              <a:buChar char="•"/>
            </a:pPr>
            <a:endParaRPr lang="en-GB" sz="2911" dirty="0"/>
          </a:p>
          <a:p>
            <a:endParaRPr lang="en-GB" sz="2911" dirty="0"/>
          </a:p>
          <a:p>
            <a:endParaRPr lang="en-GB" sz="2911" dirty="0"/>
          </a:p>
          <a:p>
            <a:endParaRPr lang="en-GB" sz="2911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5BEC25-E677-AA0E-D5C1-D4FAF8E765E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85800" y="806450"/>
            <a:ext cx="12192000" cy="803275"/>
          </a:xfrm>
        </p:spPr>
        <p:txBody>
          <a:bodyPr>
            <a:normAutofit/>
          </a:bodyPr>
          <a:lstStyle/>
          <a:p>
            <a:r>
              <a:rPr lang="en-GB" dirty="0"/>
              <a:t>Teachable Machine</a:t>
            </a:r>
          </a:p>
        </p:txBody>
      </p:sp>
    </p:spTree>
    <p:extLst>
      <p:ext uri="{BB962C8B-B14F-4D97-AF65-F5344CB8AC3E}">
        <p14:creationId xmlns:p14="http://schemas.microsoft.com/office/powerpoint/2010/main" val="2528331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9B8E5-ACF7-9846-9293-604A8B41B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F85C31D-0798-C641-B764-F3BF1896888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76300" y="801868"/>
            <a:ext cx="12192000" cy="803275"/>
          </a:xfrm>
        </p:spPr>
        <p:txBody>
          <a:bodyPr>
            <a:normAutofit/>
          </a:bodyPr>
          <a:lstStyle/>
          <a:p>
            <a:r>
              <a:rPr lang="en-US"/>
              <a:t> Classify like an AI!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A6D275-E1C3-3D7F-0021-4EEEEE49E13C}"/>
              </a:ext>
            </a:extLst>
          </p:cNvPr>
          <p:cNvSpPr txBox="1"/>
          <p:nvPr/>
        </p:nvSpPr>
        <p:spPr>
          <a:xfrm>
            <a:off x="1027566" y="2380207"/>
            <a:ext cx="6287634" cy="3376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learn to classify two different alien species: </a:t>
            </a:r>
            <a:r>
              <a:rPr kumimoji="0" lang="en-GB" sz="2668" b="1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Blorps 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 </a:t>
            </a:r>
            <a:r>
              <a:rPr kumimoji="0" lang="en-GB" sz="2668" b="1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Glixers</a:t>
            </a: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668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order to learn to tell which is which, you will look at images of them. This is a bit similar to how an AI classification system learns.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668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A white letter l on a black background&#10;&#10;AI-generated content may be incorrect.">
            <a:extLst>
              <a:ext uri="{FF2B5EF4-FFF2-40B4-BE49-F238E27FC236}">
                <a16:creationId xmlns:a16="http://schemas.microsoft.com/office/drawing/2014/main" id="{88BE6A4D-0B75-4B09-A44A-0D4F7FCA7B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92D05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910" y="3749947"/>
            <a:ext cx="1300480" cy="2306185"/>
          </a:xfrm>
          <a:prstGeom prst="rect">
            <a:avLst/>
          </a:prstGeom>
        </p:spPr>
      </p:pic>
      <p:pic>
        <p:nvPicPr>
          <p:cNvPr id="11" name="Picture 10" descr="A white letter l on a black background&#10;&#10;AI-generated content may be incorrect.">
            <a:extLst>
              <a:ext uri="{FF2B5EF4-FFF2-40B4-BE49-F238E27FC236}">
                <a16:creationId xmlns:a16="http://schemas.microsoft.com/office/drawing/2014/main" id="{4381DF70-D667-4403-B4F4-6C175B3A471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910" y="1122815"/>
            <a:ext cx="1300480" cy="230618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F2AD82-A1C1-4296-A8E8-11335EC53FA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167219">
            <a:off x="6947038" y="-64438"/>
            <a:ext cx="3903088" cy="1619649"/>
          </a:xfrm>
          <a:prstGeom prst="rect">
            <a:avLst/>
          </a:prstGeom>
        </p:spPr>
      </p:pic>
      <p:pic>
        <p:nvPicPr>
          <p:cNvPr id="14" name="Picture 13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9126EC5F-AAF1-43A7-9F3D-E4CFB8FD9B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1143" y="4177019"/>
            <a:ext cx="1213767" cy="526453"/>
          </a:xfrm>
          <a:prstGeom prst="rect">
            <a:avLst/>
          </a:prstGeom>
        </p:spPr>
      </p:pic>
      <p:pic>
        <p:nvPicPr>
          <p:cNvPr id="15" name="Picture 14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6BC03640-3015-49CD-A3A1-AF8D1C04A8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3582" y="4739331"/>
            <a:ext cx="1803927" cy="782426"/>
          </a:xfrm>
          <a:prstGeom prst="rect">
            <a:avLst/>
          </a:prstGeom>
        </p:spPr>
      </p:pic>
      <p:pic>
        <p:nvPicPr>
          <p:cNvPr id="17" name="Picture 16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8E025260-1AA3-4063-9CD0-304B6825F78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31208" y="2012500"/>
            <a:ext cx="1343219" cy="582601"/>
          </a:xfrm>
          <a:prstGeom prst="rect">
            <a:avLst/>
          </a:prstGeom>
        </p:spPr>
      </p:pic>
      <p:pic>
        <p:nvPicPr>
          <p:cNvPr id="18" name="Picture 17" descr="A green shark with black background&#10;&#10;AI-generated content may be incorrect.">
            <a:extLst>
              <a:ext uri="{FF2B5EF4-FFF2-40B4-BE49-F238E27FC236}">
                <a16:creationId xmlns:a16="http://schemas.microsoft.com/office/drawing/2014/main" id="{9F8FDD18-8B7D-4B23-B349-6F0C2EEE03C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0983" y="2610654"/>
            <a:ext cx="984777" cy="42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552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0357A9-6634-4124-61FE-4F6681837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A7D1A94-411E-0DA3-11DE-D51403933EB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66800" y="740716"/>
            <a:ext cx="12192000" cy="803275"/>
          </a:xfrm>
        </p:spPr>
        <p:txBody>
          <a:bodyPr>
            <a:normAutofit/>
          </a:bodyPr>
          <a:lstStyle/>
          <a:p>
            <a:r>
              <a:rPr lang="en-US" dirty="0"/>
              <a:t>Blorp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EDC212-35B3-8C43-8C58-C0F1AC312659}"/>
              </a:ext>
            </a:extLst>
          </p:cNvPr>
          <p:cNvSpPr txBox="1"/>
          <p:nvPr/>
        </p:nvSpPr>
        <p:spPr>
          <a:xfrm>
            <a:off x="702957" y="1855634"/>
            <a:ext cx="6459843" cy="1100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83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Here are some images of “Blorps”.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183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183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A drawing of a cartoon&#10;&#10;Description automatically generated">
            <a:extLst>
              <a:ext uri="{FF2B5EF4-FFF2-40B4-BE49-F238E27FC236}">
                <a16:creationId xmlns:a16="http://schemas.microsoft.com/office/drawing/2014/main" id="{AB674093-7289-17A6-37CF-36F724F294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354" y="3513593"/>
            <a:ext cx="2644887" cy="2643793"/>
          </a:xfrm>
          <a:prstGeom prst="rect">
            <a:avLst/>
          </a:prstGeom>
        </p:spPr>
      </p:pic>
      <p:pic>
        <p:nvPicPr>
          <p:cNvPr id="8" name="Picture 7" descr="A drawing of a cat&#10;&#10;Description automatically generated">
            <a:extLst>
              <a:ext uri="{FF2B5EF4-FFF2-40B4-BE49-F238E27FC236}">
                <a16:creationId xmlns:a16="http://schemas.microsoft.com/office/drawing/2014/main" id="{8A376051-A8B6-7B82-E8F0-5B660ACB90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221" y="4584354"/>
            <a:ext cx="1621245" cy="1621245"/>
          </a:xfrm>
          <a:prstGeom prst="rect">
            <a:avLst/>
          </a:prstGeom>
        </p:spPr>
      </p:pic>
      <p:pic>
        <p:nvPicPr>
          <p:cNvPr id="16" name="Picture 15" descr="A drawing of a cartoon&#10;&#10;Description automatically generated">
            <a:extLst>
              <a:ext uri="{FF2B5EF4-FFF2-40B4-BE49-F238E27FC236}">
                <a16:creationId xmlns:a16="http://schemas.microsoft.com/office/drawing/2014/main" id="{34F3245D-C076-701A-949E-17BD3AEF59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348" y="910808"/>
            <a:ext cx="2644887" cy="2647013"/>
          </a:xfrm>
          <a:prstGeom prst="rect">
            <a:avLst/>
          </a:prstGeom>
        </p:spPr>
      </p:pic>
      <p:pic>
        <p:nvPicPr>
          <p:cNvPr id="18" name="Picture 17" descr="A drawing of a cartoon&#10;&#10;Description automatically generated">
            <a:extLst>
              <a:ext uri="{FF2B5EF4-FFF2-40B4-BE49-F238E27FC236}">
                <a16:creationId xmlns:a16="http://schemas.microsoft.com/office/drawing/2014/main" id="{E9DD3E92-24D4-4301-A8ED-805E9182334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52" y="2632526"/>
            <a:ext cx="2139881" cy="2142010"/>
          </a:xfrm>
          <a:prstGeom prst="rect">
            <a:avLst/>
          </a:prstGeom>
        </p:spPr>
      </p:pic>
      <p:pic>
        <p:nvPicPr>
          <p:cNvPr id="20" name="Picture 19" descr="A drawing of a cartoon&#10;&#10;Description automatically generated">
            <a:extLst>
              <a:ext uri="{FF2B5EF4-FFF2-40B4-BE49-F238E27FC236}">
                <a16:creationId xmlns:a16="http://schemas.microsoft.com/office/drawing/2014/main" id="{1C9BEA08-FCEC-31A4-1EA6-BFBE11D4952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612" y="2615267"/>
            <a:ext cx="2160244" cy="2159269"/>
          </a:xfrm>
          <a:prstGeom prst="rect">
            <a:avLst/>
          </a:prstGeom>
        </p:spPr>
      </p:pic>
      <p:pic>
        <p:nvPicPr>
          <p:cNvPr id="25" name="Picture 24" descr="A drawing of a bird&#10;&#10;Description automatically generated">
            <a:extLst>
              <a:ext uri="{FF2B5EF4-FFF2-40B4-BE49-F238E27FC236}">
                <a16:creationId xmlns:a16="http://schemas.microsoft.com/office/drawing/2014/main" id="{35F6756D-83AE-7274-92CB-33A04264DC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7296" y="2691046"/>
            <a:ext cx="2314199" cy="2316020"/>
          </a:xfrm>
          <a:prstGeom prst="rect">
            <a:avLst/>
          </a:prstGeom>
        </p:spPr>
      </p:pic>
      <p:pic>
        <p:nvPicPr>
          <p:cNvPr id="27" name="Picture 26" descr="A drawing of a mouse&#10;&#10;Description automatically generated">
            <a:extLst>
              <a:ext uri="{FF2B5EF4-FFF2-40B4-BE49-F238E27FC236}">
                <a16:creationId xmlns:a16="http://schemas.microsoft.com/office/drawing/2014/main" id="{AFB10EA4-7504-2CB7-94DA-730B860A263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482" y="4469884"/>
            <a:ext cx="1735715" cy="1735715"/>
          </a:xfrm>
          <a:prstGeom prst="rect">
            <a:avLst/>
          </a:prstGeom>
        </p:spPr>
      </p:pic>
      <p:pic>
        <p:nvPicPr>
          <p:cNvPr id="29" name="Picture 28" descr="A drawing&#10;&#10;Description automatically generated">
            <a:extLst>
              <a:ext uri="{FF2B5EF4-FFF2-40B4-BE49-F238E27FC236}">
                <a16:creationId xmlns:a16="http://schemas.microsoft.com/office/drawing/2014/main" id="{C4B7DA7D-67EA-FD0D-A82F-55920D8FA5D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590" y="973495"/>
            <a:ext cx="1483531" cy="1484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110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644761-2022-6E84-0C9A-9D3A708DF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9D844C93-3CD7-31A2-7A8F-46D2773AFAF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927950" y="730464"/>
            <a:ext cx="12192000" cy="803275"/>
          </a:xfrm>
        </p:spPr>
        <p:txBody>
          <a:bodyPr>
            <a:normAutofit/>
          </a:bodyPr>
          <a:lstStyle/>
          <a:p>
            <a:r>
              <a:rPr lang="en-US" dirty="0" err="1"/>
              <a:t>Glixer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0D3C19-8265-0D74-76C6-A06A712D1437}"/>
              </a:ext>
            </a:extLst>
          </p:cNvPr>
          <p:cNvSpPr txBox="1"/>
          <p:nvPr/>
        </p:nvSpPr>
        <p:spPr>
          <a:xfrm>
            <a:off x="5654411" y="1626898"/>
            <a:ext cx="6459843" cy="764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183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Here are some images of “</a:t>
            </a:r>
            <a:r>
              <a:rPr kumimoji="0" lang="en-GB" sz="2183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Glixers</a:t>
            </a:r>
            <a:r>
              <a:rPr kumimoji="0" lang="en-GB" sz="2183" b="0" i="0" u="none" strike="noStrike" kern="1200" cap="none" spc="0" normalizeH="0" baseline="0" noProof="0" dirty="0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”.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183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 descr="A drawing of a triangle&#10;&#10;Description automatically generated">
            <a:extLst>
              <a:ext uri="{FF2B5EF4-FFF2-40B4-BE49-F238E27FC236}">
                <a16:creationId xmlns:a16="http://schemas.microsoft.com/office/drawing/2014/main" id="{1B1C3DBA-8959-2F1D-773C-3D1CC2BAA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1505" y="2391082"/>
            <a:ext cx="1580690" cy="1580690"/>
          </a:xfrm>
          <a:prstGeom prst="rect">
            <a:avLst/>
          </a:prstGeom>
        </p:spPr>
      </p:pic>
      <p:pic>
        <p:nvPicPr>
          <p:cNvPr id="5" name="Picture 4" descr="A drawing of a triangle with a face&#10;&#10;Description automatically generated">
            <a:extLst>
              <a:ext uri="{FF2B5EF4-FFF2-40B4-BE49-F238E27FC236}">
                <a16:creationId xmlns:a16="http://schemas.microsoft.com/office/drawing/2014/main" id="{B274C582-98A0-5C83-44A5-30984DF9EE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2634" y="3848445"/>
            <a:ext cx="2317933" cy="2317933"/>
          </a:xfrm>
          <a:prstGeom prst="rect">
            <a:avLst/>
          </a:prstGeom>
        </p:spPr>
      </p:pic>
      <p:pic>
        <p:nvPicPr>
          <p:cNvPr id="8" name="Picture 7" descr="A drawing of a face&#10;&#10;Description automatically generated">
            <a:extLst>
              <a:ext uri="{FF2B5EF4-FFF2-40B4-BE49-F238E27FC236}">
                <a16:creationId xmlns:a16="http://schemas.microsoft.com/office/drawing/2014/main" id="{8207E1B1-A4A3-F275-7C69-FD2828A968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542" y="4232822"/>
            <a:ext cx="1995261" cy="1996560"/>
          </a:xfrm>
          <a:prstGeom prst="rect">
            <a:avLst/>
          </a:prstGeom>
        </p:spPr>
      </p:pic>
      <p:pic>
        <p:nvPicPr>
          <p:cNvPr id="11" name="Picture 10" descr="A drawing on a white surface&#10;&#10;Description automatically generated">
            <a:extLst>
              <a:ext uri="{FF2B5EF4-FFF2-40B4-BE49-F238E27FC236}">
                <a16:creationId xmlns:a16="http://schemas.microsoft.com/office/drawing/2014/main" id="{9E8BC635-3D04-F039-71EE-CB92962945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088" y="2313672"/>
            <a:ext cx="1995261" cy="1996560"/>
          </a:xfrm>
          <a:prstGeom prst="rect">
            <a:avLst/>
          </a:prstGeom>
        </p:spPr>
      </p:pic>
      <p:pic>
        <p:nvPicPr>
          <p:cNvPr id="14" name="Picture 13" descr="A drawing of a triangle with a face and hands&#10;&#10;Description automatically generated">
            <a:extLst>
              <a:ext uri="{FF2B5EF4-FFF2-40B4-BE49-F238E27FC236}">
                <a16:creationId xmlns:a16="http://schemas.microsoft.com/office/drawing/2014/main" id="{99C08442-7503-D2A6-2977-51034FE43E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345" y="4039299"/>
            <a:ext cx="2127079" cy="2127079"/>
          </a:xfrm>
          <a:prstGeom prst="rect">
            <a:avLst/>
          </a:prstGeom>
        </p:spPr>
      </p:pic>
      <p:pic>
        <p:nvPicPr>
          <p:cNvPr id="16" name="Picture 15" descr="A drawing of a triangle with eyes and a smiling face&#10;&#10;Description automatically generated">
            <a:extLst>
              <a:ext uri="{FF2B5EF4-FFF2-40B4-BE49-F238E27FC236}">
                <a16:creationId xmlns:a16="http://schemas.microsoft.com/office/drawing/2014/main" id="{DAFCF502-734D-3418-671A-B7ADDDF5481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811" y="4330817"/>
            <a:ext cx="1835561" cy="1835561"/>
          </a:xfrm>
          <a:prstGeom prst="rect">
            <a:avLst/>
          </a:prstGeom>
        </p:spPr>
      </p:pic>
      <p:pic>
        <p:nvPicPr>
          <p:cNvPr id="20" name="Picture 19" descr="A drawing of a cartoon&#10;&#10;Description automatically generated">
            <a:extLst>
              <a:ext uri="{FF2B5EF4-FFF2-40B4-BE49-F238E27FC236}">
                <a16:creationId xmlns:a16="http://schemas.microsoft.com/office/drawing/2014/main" id="{4E09B550-E6A1-B52E-4656-22F8748A00A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44" y="3918947"/>
            <a:ext cx="2125556" cy="2127078"/>
          </a:xfrm>
          <a:prstGeom prst="rect">
            <a:avLst/>
          </a:prstGeom>
        </p:spPr>
      </p:pic>
      <p:pic>
        <p:nvPicPr>
          <p:cNvPr id="25" name="Picture 24" descr="A drawing of a triangle with eyes and a face&#10;&#10;Description automatically generated">
            <a:extLst>
              <a:ext uri="{FF2B5EF4-FFF2-40B4-BE49-F238E27FC236}">
                <a16:creationId xmlns:a16="http://schemas.microsoft.com/office/drawing/2014/main" id="{636B6723-E59C-FD7B-72D0-EBA80824542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218" y="2277147"/>
            <a:ext cx="1766637" cy="1766063"/>
          </a:xfrm>
          <a:prstGeom prst="rect">
            <a:avLst/>
          </a:prstGeom>
        </p:spPr>
      </p:pic>
      <p:pic>
        <p:nvPicPr>
          <p:cNvPr id="27" name="Picture 26" descr="A drawing of a triangle with a face&#10;&#10;Description automatically generated">
            <a:extLst>
              <a:ext uri="{FF2B5EF4-FFF2-40B4-BE49-F238E27FC236}">
                <a16:creationId xmlns:a16="http://schemas.microsoft.com/office/drawing/2014/main" id="{52C0A747-371A-131D-9FAF-7B4E33BCDE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5033" y="861584"/>
            <a:ext cx="1809915" cy="1810873"/>
          </a:xfrm>
          <a:prstGeom prst="rect">
            <a:avLst/>
          </a:prstGeom>
        </p:spPr>
      </p:pic>
      <p:pic>
        <p:nvPicPr>
          <p:cNvPr id="29" name="Picture 28" descr="A drawing of a triangle with a face and legs&#10;&#10;Description automatically generated">
            <a:extLst>
              <a:ext uri="{FF2B5EF4-FFF2-40B4-BE49-F238E27FC236}">
                <a16:creationId xmlns:a16="http://schemas.microsoft.com/office/drawing/2014/main" id="{A5BF4122-9860-8581-5A58-FD39E70FBD2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57" y="2008990"/>
            <a:ext cx="2042768" cy="2042768"/>
          </a:xfrm>
          <a:prstGeom prst="rect">
            <a:avLst/>
          </a:prstGeom>
        </p:spPr>
      </p:pic>
      <p:pic>
        <p:nvPicPr>
          <p:cNvPr id="31" name="Picture 30" descr="A drawing of a triangle&#10;&#10;Description automatically generated">
            <a:extLst>
              <a:ext uri="{FF2B5EF4-FFF2-40B4-BE49-F238E27FC236}">
                <a16:creationId xmlns:a16="http://schemas.microsoft.com/office/drawing/2014/main" id="{0D78DE3A-30D5-9D84-A466-286DFB071CF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5017" y="2207675"/>
            <a:ext cx="1835535" cy="1835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32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>
            <a:extLst>
              <a:ext uri="{FF2B5EF4-FFF2-40B4-BE49-F238E27FC236}">
                <a16:creationId xmlns:a16="http://schemas.microsoft.com/office/drawing/2014/main" id="{6200E1BB-95D9-45F6-9368-7BF1A2F4A0D5}"/>
              </a:ext>
            </a:extLst>
          </p:cNvPr>
          <p:cNvSpPr txBox="1"/>
          <p:nvPr/>
        </p:nvSpPr>
        <p:spPr>
          <a:xfrm>
            <a:off x="2818517" y="1179705"/>
            <a:ext cx="7792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Now let’s see how well you can classify these new images!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924986-BD0E-00E5-3322-F4E3D9712C97}"/>
              </a:ext>
            </a:extLst>
          </p:cNvPr>
          <p:cNvSpPr txBox="1"/>
          <p:nvPr/>
        </p:nvSpPr>
        <p:spPr>
          <a:xfrm>
            <a:off x="9666514" y="6424787"/>
            <a:ext cx="22497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2C2C2C"/>
                </a:solidFill>
                <a:effectLst/>
                <a:uLnTx/>
                <a:uFillTx/>
                <a:latin typeface="Montserrat Medium" pitchFamily="2" charset="77"/>
                <a:ea typeface="+mn-ea"/>
                <a:cs typeface="Poppins Medium" panose="00000600000000000000" pitchFamily="2" charset="0"/>
              </a:rPr>
              <a:t>TRAILS.scot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C2C2C"/>
              </a:solidFill>
              <a:effectLst/>
              <a:uLnTx/>
              <a:uFillTx/>
              <a:latin typeface="Montserrat Medium" pitchFamily="2" charset="77"/>
              <a:ea typeface="+mn-ea"/>
              <a:cs typeface="Poppins Medium" panose="00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334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FF29C-3E84-EE13-DC25-37DE6909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71F96D2-D200-9076-A821-D53041AC7F8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496" y="4645026"/>
            <a:ext cx="5162346" cy="1866898"/>
          </a:xfrm>
        </p:spPr>
        <p:txBody>
          <a:bodyPr>
            <a:normAutofit/>
          </a:bodyPr>
          <a:lstStyle/>
          <a:p>
            <a:r>
              <a:rPr lang="en-US" sz="4400" dirty="0"/>
              <a:t>Blorp or </a:t>
            </a:r>
            <a:r>
              <a:rPr lang="en-US" sz="4400" dirty="0" err="1"/>
              <a:t>Glixer</a:t>
            </a:r>
            <a:r>
              <a:rPr lang="en-US" sz="4400" dirty="0"/>
              <a:t>?</a:t>
            </a:r>
          </a:p>
        </p:txBody>
      </p:sp>
      <p:pic>
        <p:nvPicPr>
          <p:cNvPr id="8" name="Picture Placeholder 7" descr="A drawing of a bird&#10;&#10;Description automatically generated">
            <a:extLst>
              <a:ext uri="{FF2B5EF4-FFF2-40B4-BE49-F238E27FC236}">
                <a16:creationId xmlns:a16="http://schemas.microsoft.com/office/drawing/2014/main" id="{C0C799A1-C208-4D3D-82AA-4E22E5340C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" b="52"/>
          <a:stretch>
            <a:fillRect/>
          </a:stretch>
        </p:blipFill>
        <p:spPr>
          <a:xfrm>
            <a:off x="6964363" y="1279525"/>
            <a:ext cx="4298950" cy="429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444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FF29C-3E84-EE13-DC25-37DE6909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71F96D2-D200-9076-A821-D53041AC7F8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496" y="4645026"/>
            <a:ext cx="5162346" cy="1866898"/>
          </a:xfrm>
        </p:spPr>
        <p:txBody>
          <a:bodyPr>
            <a:normAutofit/>
          </a:bodyPr>
          <a:lstStyle/>
          <a:p>
            <a:r>
              <a:rPr lang="en-US" sz="4400" dirty="0"/>
              <a:t>Blorp or </a:t>
            </a:r>
            <a:r>
              <a:rPr lang="en-US" sz="4400" dirty="0" err="1"/>
              <a:t>Glixer</a:t>
            </a:r>
            <a:r>
              <a:rPr lang="en-US" sz="4400" dirty="0"/>
              <a:t>?</a:t>
            </a:r>
          </a:p>
        </p:txBody>
      </p:sp>
      <p:pic>
        <p:nvPicPr>
          <p:cNvPr id="9" name="Picture Placeholder 8" descr="A drawing of a face&#10;&#10;Description automatically generated">
            <a:extLst>
              <a:ext uri="{FF2B5EF4-FFF2-40B4-BE49-F238E27FC236}">
                <a16:creationId xmlns:a16="http://schemas.microsoft.com/office/drawing/2014/main" id="{8312F2E2-F196-4B48-875F-5357AF7902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" b="35"/>
          <a:stretch>
            <a:fillRect/>
          </a:stretch>
        </p:blipFill>
        <p:spPr>
          <a:xfrm>
            <a:off x="6964363" y="1279525"/>
            <a:ext cx="4298950" cy="429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472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FF29C-3E84-EE13-DC25-37DE6909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71F96D2-D200-9076-A821-D53041AC7F8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496" y="4645026"/>
            <a:ext cx="5162346" cy="1866898"/>
          </a:xfrm>
        </p:spPr>
        <p:txBody>
          <a:bodyPr>
            <a:normAutofit/>
          </a:bodyPr>
          <a:lstStyle/>
          <a:p>
            <a:r>
              <a:rPr lang="en-US" sz="4400" dirty="0"/>
              <a:t>Blorp or </a:t>
            </a:r>
            <a:r>
              <a:rPr lang="en-US" sz="4400" dirty="0" err="1"/>
              <a:t>Glixer</a:t>
            </a:r>
            <a:r>
              <a:rPr lang="en-US" sz="4400" dirty="0"/>
              <a:t>?</a:t>
            </a:r>
          </a:p>
        </p:txBody>
      </p:sp>
      <p:pic>
        <p:nvPicPr>
          <p:cNvPr id="6" name="Picture Placeholder 5" descr="A drawing of a triangle&#10;&#10;Description automatically generated">
            <a:extLst>
              <a:ext uri="{FF2B5EF4-FFF2-40B4-BE49-F238E27FC236}">
                <a16:creationId xmlns:a16="http://schemas.microsoft.com/office/drawing/2014/main" id="{3935220E-70BF-4850-9950-CC357B688D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64363" y="1279525"/>
            <a:ext cx="4298950" cy="429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80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FF29C-3E84-EE13-DC25-37DE6909CE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E71F96D2-D200-9076-A821-D53041AC7F8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20496" y="4645026"/>
            <a:ext cx="5162346" cy="1866898"/>
          </a:xfrm>
        </p:spPr>
        <p:txBody>
          <a:bodyPr>
            <a:normAutofit/>
          </a:bodyPr>
          <a:lstStyle/>
          <a:p>
            <a:r>
              <a:rPr lang="en-US" sz="4400" dirty="0"/>
              <a:t>Blorp or </a:t>
            </a:r>
            <a:r>
              <a:rPr lang="en-US" sz="4400" dirty="0" err="1"/>
              <a:t>Glixer</a:t>
            </a:r>
            <a:r>
              <a:rPr lang="en-US" sz="4400" dirty="0"/>
              <a:t>?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AD67C6E-B75E-4A44-B684-D6555EC8E9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000"/>
                    </a14:imgEffect>
                  </a14:imgLayer>
                </a14:imgProps>
              </a:ext>
            </a:extLst>
          </a:blip>
          <a:srcRect l="2383" r="2383"/>
          <a:stretch>
            <a:fillRect/>
          </a:stretch>
        </p:blipFill>
        <p:spPr>
          <a:xfrm>
            <a:off x="6964363" y="1279525"/>
            <a:ext cx="4298950" cy="429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7097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AI Resources Colour Palette">
      <a:dk1>
        <a:srgbClr val="2C2C2C"/>
      </a:dk1>
      <a:lt1>
        <a:srgbClr val="FFFFFF"/>
      </a:lt1>
      <a:dk2>
        <a:srgbClr val="44546A"/>
      </a:dk2>
      <a:lt2>
        <a:srgbClr val="E7E6E6"/>
      </a:lt2>
      <a:accent1>
        <a:srgbClr val="00788A"/>
      </a:accent1>
      <a:accent2>
        <a:srgbClr val="005968"/>
      </a:accent2>
      <a:accent3>
        <a:srgbClr val="590079"/>
      </a:accent3>
      <a:accent4>
        <a:srgbClr val="FFFFFF"/>
      </a:accent4>
      <a:accent5>
        <a:srgbClr val="F6F6F6"/>
      </a:accent5>
      <a:accent6>
        <a:srgbClr val="EBEBEB"/>
      </a:accent6>
      <a:hlink>
        <a:srgbClr val="00788A"/>
      </a:hlink>
      <a:folHlink>
        <a:srgbClr val="59007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15961C85CE9C4458999A6D399E262FE" ma:contentTypeVersion="14" ma:contentTypeDescription="Create a new document." ma:contentTypeScope="" ma:versionID="378211c99ba5cdf7698f77e79fb6916f">
  <xsd:schema xmlns:xsd="http://www.w3.org/2001/XMLSchema" xmlns:xs="http://www.w3.org/2001/XMLSchema" xmlns:p="http://schemas.microsoft.com/office/2006/metadata/properties" xmlns:ns2="42d9e66e-34e8-473a-9896-5c885ff3768e" xmlns:ns3="6d8d29b2-fe86-40e2-902c-cf51958178ad" targetNamespace="http://schemas.microsoft.com/office/2006/metadata/properties" ma:root="true" ma:fieldsID="9ec1344fb2f0656cae9e4b562e3c7c4f" ns2:_="" ns3:_="">
    <xsd:import namespace="42d9e66e-34e8-473a-9896-5c885ff3768e"/>
    <xsd:import namespace="6d8d29b2-fe86-40e2-902c-cf51958178a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9e66e-34e8-473a-9896-5c885ff376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4eff52-6b6d-4e5f-a3b0-187f185b1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8d29b2-fe86-40e2-902c-cf51958178a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d1e6e4bf-640c-4b31-8158-184c13b1f348}" ma:internalName="TaxCatchAll" ma:showField="CatchAllData" ma:web="6d8d29b2-fe86-40e2-902c-cf51958178a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d9e66e-34e8-473a-9896-5c885ff3768e">
      <Terms xmlns="http://schemas.microsoft.com/office/infopath/2007/PartnerControls"/>
    </lcf76f155ced4ddcb4097134ff3c332f>
    <TaxCatchAll xmlns="6d8d29b2-fe86-40e2-902c-cf51958178ad" xsi:nil="true"/>
  </documentManagement>
</p:properties>
</file>

<file path=customXml/itemProps1.xml><?xml version="1.0" encoding="utf-8"?>
<ds:datastoreItem xmlns:ds="http://schemas.openxmlformats.org/officeDocument/2006/customXml" ds:itemID="{F09CFAA6-C651-4752-89B5-A784CEB861C5}"/>
</file>

<file path=customXml/itemProps2.xml><?xml version="1.0" encoding="utf-8"?>
<ds:datastoreItem xmlns:ds="http://schemas.openxmlformats.org/officeDocument/2006/customXml" ds:itemID="{A5A6ABFA-F731-4DE4-935C-24337555CA71}"/>
</file>

<file path=customXml/itemProps3.xml><?xml version="1.0" encoding="utf-8"?>
<ds:datastoreItem xmlns:ds="http://schemas.openxmlformats.org/officeDocument/2006/customXml" ds:itemID="{77084FEE-0425-4898-8772-E15145B2B6D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433</Words>
  <Application>Microsoft Office PowerPoint</Application>
  <PresentationFormat>Widescreen</PresentationFormat>
  <Paragraphs>64</Paragraphs>
  <Slides>16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Montserrat</vt:lpstr>
      <vt:lpstr>Montserrat Medium</vt:lpstr>
      <vt:lpstr>Poppins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Edinburgh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Antonia Sewell</dc:creator>
  <cp:lastModifiedBy>Antonia Sewell</cp:lastModifiedBy>
  <cp:revision>1</cp:revision>
  <dcterms:created xsi:type="dcterms:W3CDTF">2026-07-23T11:45:40Z</dcterms:created>
  <dcterms:modified xsi:type="dcterms:W3CDTF">2026-07-23T11:46:29Z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0x010100615961C85CE9C4458999A6D399E262FE</vt:lpwstr>
  </property>
</Properties>
</file>