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116" r:id="rId3"/>
    <p:sldId id="2084" r:id="rId4"/>
    <p:sldId id="2092" r:id="rId5"/>
    <p:sldId id="2108" r:id="rId6"/>
    <p:sldId id="210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customXml" Target="../customXml/item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ia Sewell" userId="866fcaf1-a8c1-4c4e-a2a7-8ac41c1bdbec" providerId="ADAL" clId="{F5EAA0BC-5069-487A-BDA6-EC1F69D22353}"/>
    <pc:docChg chg="delSld">
      <pc:chgData name="Antonia Sewell" userId="866fcaf1-a8c1-4c4e-a2a7-8ac41c1bdbec" providerId="ADAL" clId="{F5EAA0BC-5069-487A-BDA6-EC1F69D22353}" dt="2026-07-22T11:41:58.085" v="0" actId="47"/>
      <pc:docMkLst>
        <pc:docMk/>
      </pc:docMkLst>
      <pc:sldChg chg="del">
        <pc:chgData name="Antonia Sewell" userId="866fcaf1-a8c1-4c4e-a2a7-8ac41c1bdbec" providerId="ADAL" clId="{F5EAA0BC-5069-487A-BDA6-EC1F69D22353}" dt="2026-07-22T11:41:58.085" v="0" actId="47"/>
        <pc:sldMkLst>
          <pc:docMk/>
          <pc:sldMk cId="2606553239" sldId="266"/>
        </pc:sldMkLst>
      </pc:sldChg>
      <pc:sldChg chg="del">
        <pc:chgData name="Antonia Sewell" userId="866fcaf1-a8c1-4c4e-a2a7-8ac41c1bdbec" providerId="ADAL" clId="{F5EAA0BC-5069-487A-BDA6-EC1F69D22353}" dt="2026-07-22T11:41:58.085" v="0" actId="47"/>
        <pc:sldMkLst>
          <pc:docMk/>
          <pc:sldMk cId="429858018" sldId="2110"/>
        </pc:sldMkLst>
      </pc:sldChg>
      <pc:sldChg chg="del">
        <pc:chgData name="Antonia Sewell" userId="866fcaf1-a8c1-4c4e-a2a7-8ac41c1bdbec" providerId="ADAL" clId="{F5EAA0BC-5069-487A-BDA6-EC1F69D22353}" dt="2026-07-22T11:41:58.085" v="0" actId="47"/>
        <pc:sldMkLst>
          <pc:docMk/>
          <pc:sldMk cId="1618447591" sldId="211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A56C5-5C70-0A84-0813-19CA53C8C7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9034E6-5042-7A3F-6350-1E0B96F77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AC6302-6295-9287-4597-7A49634F1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68E8F-C210-3EE9-68CC-ED12747C4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44AC7-A800-6936-B8C6-DA453E716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198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14082-5E05-42D3-4FE7-FF7FF8117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5336B6-D2B9-4D31-F3EB-286AEC3B3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5A275-36A2-C39B-22BB-B6A09BA4F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71C57-0F4A-72D6-4815-F98160D4C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BEB38-9C5F-68C1-D861-8D220E6E2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5864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623ED9-4186-A52C-E52E-E86E257952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5646CB-10B3-58F4-2790-00EB7D1187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5A8DF-98BE-E235-7B34-7D09C10CC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3E21A-F8AF-9DCE-7297-98796AA3C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0B5A12-BDD1-3607-7FE6-7EDB755F3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274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161160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5"/>
            <a:ext cx="645764" cy="48042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425195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4"/>
            <a:ext cx="645764" cy="480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65713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55C8A-79CE-5DA2-DC13-A8298FADE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225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1245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281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56400" cy="593959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1156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29710"/>
            <a:ext cx="6756400" cy="4141077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121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08397" y="568791"/>
            <a:ext cx="9041509" cy="5720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pic>
        <p:nvPicPr>
          <p:cNvPr id="8" name="Picture 7" descr="A purple and blue gradient&#10;&#10;AI-generated content may be incorrect.">
            <a:extLst>
              <a:ext uri="{FF2B5EF4-FFF2-40B4-BE49-F238E27FC236}">
                <a16:creationId xmlns:a16="http://schemas.microsoft.com/office/drawing/2014/main" id="{53E348DE-B70F-5B12-B588-E03B52D987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862" y="1402584"/>
            <a:ext cx="6388538" cy="3974005"/>
          </a:xfrm>
          <a:prstGeom prst="rect">
            <a:avLst/>
          </a:prstGeom>
        </p:spPr>
      </p:pic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3D8D106-7996-000B-D46B-4B44A4DBB513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367862" y="1414188"/>
            <a:ext cx="6388538" cy="39624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306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6489F-19BC-5A0B-76F0-2BC63E72C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7895E2-A36C-6670-27DD-2490C680E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31F1A-E60B-2E7B-9916-5970A283E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C7F4E-9B80-2673-2CC3-DFB2E0305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B87CF-F3B4-FA47-6B96-E7738337B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4678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4ED0391-0163-4F70-825F-98434AC3A5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814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92BFD-AA5E-42C5-BE56-347BA2759E80}"/>
              </a:ext>
            </a:extLst>
          </p:cNvPr>
          <p:cNvSpPr/>
          <p:nvPr userDrawn="1"/>
        </p:nvSpPr>
        <p:spPr>
          <a:xfrm>
            <a:off x="5484603" y="802105"/>
            <a:ext cx="5740876" cy="21025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79763" y="1512917"/>
            <a:ext cx="5912237" cy="5345083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7037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7890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E632E2E0-7E23-4339-8B07-0E1AC0A1ED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7083" y="476815"/>
            <a:ext cx="3921987" cy="372845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82595" y="476815"/>
            <a:ext cx="3920549" cy="2848752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B9367A-8318-4EB9-B521-E9DA9F8F1092}"/>
              </a:ext>
            </a:extLst>
          </p:cNvPr>
          <p:cNvSpPr/>
          <p:nvPr userDrawn="1"/>
        </p:nvSpPr>
        <p:spPr>
          <a:xfrm flipH="1">
            <a:off x="5782595" y="3817616"/>
            <a:ext cx="3920549" cy="3876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315641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CAA783-29DA-8B6B-F96D-08332FD93D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096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FF7072-AAA5-4268-BE7A-9400814AD9E8}"/>
              </a:ext>
            </a:extLst>
          </p:cNvPr>
          <p:cNvSpPr/>
          <p:nvPr userDrawn="1"/>
        </p:nvSpPr>
        <p:spPr>
          <a:xfrm>
            <a:off x="7529902" y="1730978"/>
            <a:ext cx="2712034" cy="1498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027816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38AE19-0C63-878C-09CD-F4977C29FD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3973" y="0"/>
            <a:ext cx="3268027" cy="6858000"/>
          </a:xfrm>
          <a:prstGeom prst="rect">
            <a:avLst/>
          </a:prstGeom>
        </p:spPr>
      </p:pic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2499220F-3428-4263-91ED-9CD7E6B49E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9482" y="508000"/>
            <a:ext cx="3357318" cy="5812479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3414317C-3659-4ED6-BDB6-2A9B8FA88C0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22519" y="508000"/>
            <a:ext cx="3357318" cy="5812479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2343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_Plain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18147681-81D8-EC3D-66D6-A9421C80211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27" t="12913" r="9727" b="653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Text Placeholder 33">
            <a:extLst>
              <a:ext uri="{FF2B5EF4-FFF2-40B4-BE49-F238E27FC236}">
                <a16:creationId xmlns:a16="http://schemas.microsoft.com/office/drawing/2014/main" id="{5AB4ACE6-A5C9-4146-BBA7-61E18C74E1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425497"/>
            <a:ext cx="12192000" cy="802923"/>
          </a:xfrm>
          <a:prstGeom prst="rect">
            <a:avLst/>
          </a:prstGeom>
        </p:spPr>
        <p:txBody>
          <a:bodyPr/>
          <a:lstStyle>
            <a:lvl1pPr algn="ctr">
              <a:lnSpc>
                <a:spcPts val="6064"/>
              </a:lnSpc>
              <a:defRPr sz="545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7499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 Plain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35C695C3-74CF-F90F-3240-0C5DD4C163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1662459" y="1410090"/>
            <a:ext cx="7119995" cy="3795078"/>
          </a:xfrm>
          <a:prstGeom prst="rect">
            <a:avLst/>
          </a:prstGeom>
        </p:spPr>
      </p:pic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60A42974-9C7A-5E49-2442-0FAA8B4851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241" y="425497"/>
            <a:ext cx="6223080" cy="802923"/>
          </a:xfrm>
          <a:prstGeom prst="rect">
            <a:avLst/>
          </a:prstGeom>
        </p:spPr>
        <p:txBody>
          <a:bodyPr/>
          <a:lstStyle>
            <a:lvl1pPr>
              <a:lnSpc>
                <a:spcPts val="6064"/>
              </a:lnSpc>
              <a:defRPr sz="648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 dirty="0"/>
              <a:t>Title Here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D722BD3-173F-A476-B900-2A642404B74C}"/>
              </a:ext>
            </a:extLst>
          </p:cNvPr>
          <p:cNvCxnSpPr>
            <a:cxnSpLocks/>
          </p:cNvCxnSpPr>
          <p:nvPr userDrawn="1"/>
        </p:nvCxnSpPr>
        <p:spPr>
          <a:xfrm>
            <a:off x="381540" y="1321032"/>
            <a:ext cx="5390983" cy="0"/>
          </a:xfrm>
          <a:prstGeom prst="line">
            <a:avLst/>
          </a:prstGeom>
          <a:ln w="47625">
            <a:solidFill>
              <a:srgbClr val="25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C754DD26-4331-B94A-9778-1EB696E77F0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989211" y="0"/>
            <a:ext cx="5217991" cy="291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7315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CF68-3269-4A7D-AB7F-ECF3214EFF79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E136-A53D-445D-8564-709083906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321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29E46-76CA-3B12-001E-F404774C4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2C163-DEA7-223F-36BE-D9AA888157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03103-4AA7-4192-ABE8-AB8F75EFA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18E6B-DC4A-83BD-778D-4152D7B27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FCA35C-3E83-4F2B-7CC1-8248C91E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557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412F5-0578-93D9-CB39-8990B3BAB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17361-DCD2-6C57-8F6D-C3108736D7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D76B0-B8B5-6264-239F-7DE9644E98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7702BD-5268-A518-4D92-535AD923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481B67-A6B2-4146-2E29-0358FC388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142D4-8FB0-5C36-C054-01258BF9E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522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7D4AD-7E31-A6A0-9BFC-56DD221C3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A150FC-1C74-F35F-5D87-780BD9D354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FCABC9-F628-8CE3-A0D2-978DC94C8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F428B1-9528-C1B5-6909-169F31748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B164BA-74A9-9195-CB4E-728BB0EEB0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E3704F-DAEE-5725-1544-8F51264A2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7FF627-4C41-0D6A-41EF-1B0E90BB3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7013EB-1D67-CB77-3D5F-0A966DEB6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902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9B9EB-A99B-94DB-B24E-A7DDC839A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88DFF1-2866-3F2B-8F9A-EC55C041E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1CD45-C602-05C2-35C2-520E95DAC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ADDC3-61C1-E80B-FBE6-DD2B085EF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22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261837-050A-CA13-7676-81571E244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EFE29-6E2B-0699-2297-4990DA288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A704A-3C22-DDD1-8332-100D2826B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687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65B13-6209-D629-7AC4-61BBF69AE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49530-8B53-F76E-9CE7-3FC63ECB3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672E7A-51CE-4C85-5CAE-D2EE2BB83F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823C9B-A88D-7A34-2D22-DD1D3E563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8274D5-8F25-184C-F906-411860E13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C62B4-752F-EBEE-E12C-3AB67D81A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889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4BA12-BB74-E5C4-02C5-26FF37A92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3ED42D-A356-1A5E-9072-8F0C7D0A5A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586782-AEAC-2C04-1F90-88477B6986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42A183-193F-33C4-850E-31F71782F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CEBF6B-92DC-2843-5FA1-600A3ADB1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2A53FD-B4F6-EE42-AEF1-A97185BCD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5511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E72E47-0F7C-A76A-0B9F-4FB52E10C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108DE4-89D1-AB91-8723-9003B01D9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E1DDA-1DFE-8582-7FFF-80CF7D7B12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B18401-182B-4B27-90DD-BFF28945093D}" type="datetimeFigureOut">
              <a:rPr lang="en-GB" smtClean="0"/>
              <a:t>22/07/2026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DF5923-CDFB-8B8B-E1E2-FD1BE15B2A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C07C0-E970-0973-AC58-3289673EC5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399B69-E80D-4F68-81E7-ECE2CD13DF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34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6E29F7-9E13-4CD4-9AAC-E31609B6A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04840-EC8D-48DD-92D4-34A6F4558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7A52A-D970-4268-B967-756EF1009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3C99C195-CA05-4A2B-9203-212AA3A64FB4}" type="datetimeFigureOut">
              <a:rPr lang="en-US" smtClean="0"/>
              <a:pPr/>
              <a:t>7/22/2026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12754-0101-4D47-850E-35E580F920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F6F73-66CD-4142-8040-F2E311B96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DF7FB4A4-DEA5-4FE6-BB3B-1DFE086ABE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844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9"/>
        </a:buBlip>
        <a:defRPr sz="2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4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20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9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D5BF84-1C1C-495D-ACEA-21BD60D04DED}"/>
              </a:ext>
            </a:extLst>
          </p:cNvPr>
          <p:cNvSpPr txBox="1"/>
          <p:nvPr/>
        </p:nvSpPr>
        <p:spPr>
          <a:xfrm>
            <a:off x="6411499" y="2105561"/>
            <a:ext cx="57805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Optimise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 social media feeds</a:t>
            </a:r>
          </a:p>
        </p:txBody>
      </p:sp>
      <p:pic>
        <p:nvPicPr>
          <p:cNvPr id="9" name="Picture 8" descr="A white stairs leading up to a black background&#10;&#10;AI-generated content may be incorrect.">
            <a:extLst>
              <a:ext uri="{FF2B5EF4-FFF2-40B4-BE49-F238E27FC236}">
                <a16:creationId xmlns:a16="http://schemas.microsoft.com/office/drawing/2014/main" id="{E051D85D-FD38-4A76-BF80-8BF59C4F14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04" y="3256549"/>
            <a:ext cx="4670312" cy="3033520"/>
          </a:xfrm>
          <a:prstGeom prst="rect">
            <a:avLst/>
          </a:prstGeom>
        </p:spPr>
      </p:pic>
      <p:pic>
        <p:nvPicPr>
          <p:cNvPr id="1026" name="Picture 2" descr="Gebäude Konstruktion Kontrolle Schutz - Werkzeuge, Bau und Ausrüstung  Symbole">
            <a:extLst>
              <a:ext uri="{FF2B5EF4-FFF2-40B4-BE49-F238E27FC236}">
                <a16:creationId xmlns:a16="http://schemas.microsoft.com/office/drawing/2014/main" id="{D604AD90-1C24-4E77-8F5D-51EB21085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9240">
            <a:off x="10346530" y="5087011"/>
            <a:ext cx="1582132" cy="15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73F6AA-F303-493B-934E-344B15F03B2A}"/>
              </a:ext>
            </a:extLst>
          </p:cNvPr>
          <p:cNvSpPr txBox="1"/>
          <p:nvPr/>
        </p:nvSpPr>
        <p:spPr>
          <a:xfrm>
            <a:off x="7705206" y="5920737"/>
            <a:ext cx="3000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88A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This section of the lesson will be updated and improved shortly. </a:t>
            </a:r>
          </a:p>
        </p:txBody>
      </p:sp>
    </p:spTree>
    <p:extLst>
      <p:ext uri="{BB962C8B-B14F-4D97-AF65-F5344CB8AC3E}">
        <p14:creationId xmlns:p14="http://schemas.microsoft.com/office/powerpoint/2010/main" val="119550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27025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578540" y="1447801"/>
            <a:ext cx="5974659" cy="386715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75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this activity, you will create a simple version of a social media feed algorithm.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75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75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you create the optimal feed to keep your target users hooked?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75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2A0C3D-0CD1-4D7E-A0A6-71A2B0BC4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8766">
            <a:off x="7309027" y="1819031"/>
            <a:ext cx="2059090" cy="36606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C5A5DFD-4138-4831-8F38-3B5A75D6E2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291" y="1825573"/>
            <a:ext cx="2067436" cy="36754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BAD4DA-2336-4FCD-B156-C5919C14C3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4039">
            <a:off x="9215512" y="2045781"/>
            <a:ext cx="2067436" cy="367544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2" descr="Gebäude Konstruktion Kontrolle Schutz - Werkzeuge, Bau und Ausrüstung  Symbole">
            <a:extLst>
              <a:ext uri="{FF2B5EF4-FFF2-40B4-BE49-F238E27FC236}">
                <a16:creationId xmlns:a16="http://schemas.microsoft.com/office/drawing/2014/main" id="{D0BF421B-07A1-4CC7-89F3-0DC9D4245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9240">
            <a:off x="10346530" y="5087011"/>
            <a:ext cx="1582132" cy="15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291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F250C7-A06A-40BB-9EAF-383B2B16767C}"/>
              </a:ext>
            </a:extLst>
          </p:cNvPr>
          <p:cNvSpPr/>
          <p:nvPr/>
        </p:nvSpPr>
        <p:spPr>
          <a:xfrm>
            <a:off x="367014" y="425450"/>
            <a:ext cx="8065268" cy="5346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" y="536928"/>
            <a:ext cx="12192000" cy="574322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7494F-1445-49CC-8BDA-A5D634346182}"/>
              </a:ext>
            </a:extLst>
          </p:cNvPr>
          <p:cNvSpPr txBox="1">
            <a:spLocks/>
          </p:cNvSpPr>
          <p:nvPr/>
        </p:nvSpPr>
        <p:spPr>
          <a:xfrm>
            <a:off x="548266" y="1175818"/>
            <a:ext cx="7581799" cy="4596332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68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1: </a:t>
            </a: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Get into groups. Each group will be given some user profiles. Can you optimise the social media feed of your users to keep them hooked and scrolling? </a:t>
            </a:r>
          </a:p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668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2: </a:t>
            </a: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Looking at your user profiles and all the posts, </a:t>
            </a:r>
            <a:r>
              <a:rPr kumimoji="0" lang="en-GB" sz="2668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identify 5 posts you think each user will like</a:t>
            </a: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Why did you choose these?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E44A884-DAFD-4F99-B6AA-0AED5E337A75}"/>
              </a:ext>
            </a:extLst>
          </p:cNvPr>
          <p:cNvGrpSpPr/>
          <p:nvPr/>
        </p:nvGrpSpPr>
        <p:grpSpPr>
          <a:xfrm rot="19737923">
            <a:off x="8320416" y="3102855"/>
            <a:ext cx="4167053" cy="4053781"/>
            <a:chOff x="12040881" y="3010504"/>
            <a:chExt cx="6564830" cy="642421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2DF0ADE-6AC0-45F6-8EC7-A6B015DD9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18766">
              <a:off x="12040881" y="3034970"/>
              <a:ext cx="3395592" cy="60366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F6FB368-F409-44E7-8F96-FBBE44A66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1653" y="3010504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2DB71E0-4820-4669-A02F-E34C3DB3C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039">
              <a:off x="15196356" y="3373643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0" name="Picture 9" descr="A green smiley face painted on a black background&#10;&#10;AI-generated content may be incorrect.">
            <a:extLst>
              <a:ext uri="{FF2B5EF4-FFF2-40B4-BE49-F238E27FC236}">
                <a16:creationId xmlns:a16="http://schemas.microsoft.com/office/drawing/2014/main" id="{1A7048EF-1DD6-4465-9034-6FC8210C9E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6017">
            <a:off x="10446030" y="861671"/>
            <a:ext cx="1378956" cy="1679321"/>
          </a:xfrm>
          <a:prstGeom prst="rect">
            <a:avLst/>
          </a:prstGeom>
        </p:spPr>
      </p:pic>
      <p:pic>
        <p:nvPicPr>
          <p:cNvPr id="11" name="Picture 2" descr="Gebäude Konstruktion Kontrolle Schutz - Werkzeuge, Bau und Ausrüstung  Symbole">
            <a:extLst>
              <a:ext uri="{FF2B5EF4-FFF2-40B4-BE49-F238E27FC236}">
                <a16:creationId xmlns:a16="http://schemas.microsoft.com/office/drawing/2014/main" id="{ADB3CF19-D9DE-413D-A60A-46F249F35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9240">
            <a:off x="10346530" y="5087011"/>
            <a:ext cx="1582132" cy="15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505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F250C7-A06A-40BB-9EAF-383B2B16767C}"/>
              </a:ext>
            </a:extLst>
          </p:cNvPr>
          <p:cNvSpPr/>
          <p:nvPr/>
        </p:nvSpPr>
        <p:spPr>
          <a:xfrm>
            <a:off x="367014" y="425450"/>
            <a:ext cx="8065268" cy="5346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" y="536928"/>
            <a:ext cx="12192000" cy="574322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7494F-1445-49CC-8BDA-A5D634346182}"/>
              </a:ext>
            </a:extLst>
          </p:cNvPr>
          <p:cNvSpPr txBox="1">
            <a:spLocks/>
          </p:cNvSpPr>
          <p:nvPr/>
        </p:nvSpPr>
        <p:spPr>
          <a:xfrm>
            <a:off x="499589" y="2080512"/>
            <a:ext cx="7581799" cy="380311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3: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Now we’re going to create an algorithm to optimise the users’ social media feeds.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Using the algorithm worksheet, decide in your group on the weights to assign to each variable.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E2BBEDD-A418-4F17-A9ED-3C3B2AD31B27}"/>
              </a:ext>
            </a:extLst>
          </p:cNvPr>
          <p:cNvGrpSpPr/>
          <p:nvPr/>
        </p:nvGrpSpPr>
        <p:grpSpPr>
          <a:xfrm rot="19737923">
            <a:off x="8320416" y="3102855"/>
            <a:ext cx="4167053" cy="4053781"/>
            <a:chOff x="12040881" y="3010504"/>
            <a:chExt cx="6564830" cy="64242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A5B1825-1147-42DE-8A2D-DBB21C846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18766">
              <a:off x="12040881" y="3034970"/>
              <a:ext cx="3395592" cy="60366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5435A9FD-0D1A-4210-A601-E152EF5C82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1653" y="3010504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F27B49C-150A-4C34-9B04-C3EC7D8300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039">
              <a:off x="15196356" y="3373643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4" name="Picture 13" descr="A purple face drawn on a black background&#10;&#10;AI-generated content may be incorrect.">
            <a:extLst>
              <a:ext uri="{FF2B5EF4-FFF2-40B4-BE49-F238E27FC236}">
                <a16:creationId xmlns:a16="http://schemas.microsoft.com/office/drawing/2014/main" id="{02E5EA3A-1E89-4B48-972C-09068438F5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2405">
            <a:off x="8386072" y="1716734"/>
            <a:ext cx="1635939" cy="1442050"/>
          </a:xfrm>
          <a:prstGeom prst="rect">
            <a:avLst/>
          </a:prstGeom>
        </p:spPr>
      </p:pic>
      <p:pic>
        <p:nvPicPr>
          <p:cNvPr id="15" name="Picture 2" descr="Gebäude Konstruktion Kontrolle Schutz - Werkzeuge, Bau und Ausrüstung  Symbole">
            <a:extLst>
              <a:ext uri="{FF2B5EF4-FFF2-40B4-BE49-F238E27FC236}">
                <a16:creationId xmlns:a16="http://schemas.microsoft.com/office/drawing/2014/main" id="{7A196919-7AF8-4352-A9FE-C9F21C219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9240">
            <a:off x="10346530" y="5087011"/>
            <a:ext cx="1582132" cy="15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180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7F250C7-A06A-40BB-9EAF-383B2B16767C}"/>
              </a:ext>
            </a:extLst>
          </p:cNvPr>
          <p:cNvSpPr/>
          <p:nvPr/>
        </p:nvSpPr>
        <p:spPr>
          <a:xfrm>
            <a:off x="367014" y="425450"/>
            <a:ext cx="8065268" cy="5346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09600" y="536928"/>
            <a:ext cx="12192000" cy="574322"/>
          </a:xfrm>
        </p:spPr>
        <p:txBody>
          <a:bodyPr>
            <a:normAutofit/>
          </a:bodyPr>
          <a:lstStyle/>
          <a:p>
            <a:r>
              <a:rPr lang="en-GB" dirty="0"/>
              <a:t>Optimise your feed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947494F-1445-49CC-8BDA-A5D634346182}"/>
              </a:ext>
            </a:extLst>
          </p:cNvPr>
          <p:cNvSpPr txBox="1">
            <a:spLocks/>
          </p:cNvSpPr>
          <p:nvPr/>
        </p:nvSpPr>
        <p:spPr>
          <a:xfrm>
            <a:off x="548266" y="1197242"/>
            <a:ext cx="7581799" cy="3803116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4: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Next, for each user, go through the social media posts and use your algorithm to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calculate the total number of points to assign each post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that user. 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Step 5: Identify the top 5 posts for each user, in order.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srgbClr val="253B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Did this match what you chose before using the algorithm?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781629-DB85-4792-AC08-2CAAC3D718A0}"/>
              </a:ext>
            </a:extLst>
          </p:cNvPr>
          <p:cNvGrpSpPr/>
          <p:nvPr/>
        </p:nvGrpSpPr>
        <p:grpSpPr>
          <a:xfrm rot="19737923">
            <a:off x="8320416" y="3102855"/>
            <a:ext cx="4167053" cy="4053781"/>
            <a:chOff x="12040881" y="3010504"/>
            <a:chExt cx="6564830" cy="642421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C63F012-81AD-4448-A130-5CB9CDE51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618766">
              <a:off x="12040881" y="3034970"/>
              <a:ext cx="3395592" cy="603660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2131147-BF50-4C9D-8524-981804832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1653" y="3010504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B81CE68-F87B-4653-AF7A-E009967A2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94039">
              <a:off x="15196356" y="3373643"/>
              <a:ext cx="3409355" cy="60610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14" name="Picture 13" descr="A green smiley face painted on a black background&#10;&#10;AI-generated content may be incorrect.">
            <a:extLst>
              <a:ext uri="{FF2B5EF4-FFF2-40B4-BE49-F238E27FC236}">
                <a16:creationId xmlns:a16="http://schemas.microsoft.com/office/drawing/2014/main" id="{439A0D56-F1F2-4110-AFEB-21DF47F356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6017">
            <a:off x="10446030" y="861671"/>
            <a:ext cx="1378956" cy="1679321"/>
          </a:xfrm>
          <a:prstGeom prst="rect">
            <a:avLst/>
          </a:prstGeom>
        </p:spPr>
      </p:pic>
      <p:pic>
        <p:nvPicPr>
          <p:cNvPr id="15" name="Picture 14" descr="A purple face drawn on a black background&#10;&#10;AI-generated content may be incorrect.">
            <a:extLst>
              <a:ext uri="{FF2B5EF4-FFF2-40B4-BE49-F238E27FC236}">
                <a16:creationId xmlns:a16="http://schemas.microsoft.com/office/drawing/2014/main" id="{2635C9F7-32C5-400F-88C5-0569C6E491B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2405">
            <a:off x="8386072" y="1716734"/>
            <a:ext cx="1635939" cy="1442050"/>
          </a:xfrm>
          <a:prstGeom prst="rect">
            <a:avLst/>
          </a:prstGeom>
        </p:spPr>
      </p:pic>
      <p:pic>
        <p:nvPicPr>
          <p:cNvPr id="16" name="Picture 2" descr="Gebäude Konstruktion Kontrolle Schutz - Werkzeuge, Bau und Ausrüstung  Symbole">
            <a:extLst>
              <a:ext uri="{FF2B5EF4-FFF2-40B4-BE49-F238E27FC236}">
                <a16:creationId xmlns:a16="http://schemas.microsoft.com/office/drawing/2014/main" id="{94911042-BBAB-4055-A7F0-A4E938001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9240">
            <a:off x="10346530" y="5087011"/>
            <a:ext cx="1582132" cy="15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321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AI Resources Colour Palette">
      <a:dk1>
        <a:srgbClr val="2C2C2C"/>
      </a:dk1>
      <a:lt1>
        <a:srgbClr val="FFFFFF"/>
      </a:lt1>
      <a:dk2>
        <a:srgbClr val="44546A"/>
      </a:dk2>
      <a:lt2>
        <a:srgbClr val="E7E6E6"/>
      </a:lt2>
      <a:accent1>
        <a:srgbClr val="00788A"/>
      </a:accent1>
      <a:accent2>
        <a:srgbClr val="005968"/>
      </a:accent2>
      <a:accent3>
        <a:srgbClr val="590079"/>
      </a:accent3>
      <a:accent4>
        <a:srgbClr val="FFFFFF"/>
      </a:accent4>
      <a:accent5>
        <a:srgbClr val="F6F6F6"/>
      </a:accent5>
      <a:accent6>
        <a:srgbClr val="EBEBEB"/>
      </a:accent6>
      <a:hlink>
        <a:srgbClr val="00788A"/>
      </a:hlink>
      <a:folHlink>
        <a:srgbClr val="59007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5961C85CE9C4458999A6D399E262FE" ma:contentTypeVersion="14" ma:contentTypeDescription="Create a new document." ma:contentTypeScope="" ma:versionID="378211c99ba5cdf7698f77e79fb6916f">
  <xsd:schema xmlns:xsd="http://www.w3.org/2001/XMLSchema" xmlns:xs="http://www.w3.org/2001/XMLSchema" xmlns:p="http://schemas.microsoft.com/office/2006/metadata/properties" xmlns:ns2="42d9e66e-34e8-473a-9896-5c885ff3768e" xmlns:ns3="6d8d29b2-fe86-40e2-902c-cf51958178ad" targetNamespace="http://schemas.microsoft.com/office/2006/metadata/properties" ma:root="true" ma:fieldsID="9ec1344fb2f0656cae9e4b562e3c7c4f" ns2:_="" ns3:_="">
    <xsd:import namespace="42d9e66e-34e8-473a-9896-5c885ff3768e"/>
    <xsd:import namespace="6d8d29b2-fe86-40e2-902c-cf51958178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9e66e-34e8-473a-9896-5c885ff376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8d29b2-fe86-40e2-902c-cf51958178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1e6e4bf-640c-4b31-8158-184c13b1f348}" ma:internalName="TaxCatchAll" ma:showField="CatchAllData" ma:web="6d8d29b2-fe86-40e2-902c-cf5195817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d9e66e-34e8-473a-9896-5c885ff3768e">
      <Terms xmlns="http://schemas.microsoft.com/office/infopath/2007/PartnerControls"/>
    </lcf76f155ced4ddcb4097134ff3c332f>
    <TaxCatchAll xmlns="6d8d29b2-fe86-40e2-902c-cf51958178ad" xsi:nil="true"/>
  </documentManagement>
</p:properties>
</file>

<file path=customXml/itemProps1.xml><?xml version="1.0" encoding="utf-8"?>
<ds:datastoreItem xmlns:ds="http://schemas.openxmlformats.org/officeDocument/2006/customXml" ds:itemID="{4AD48D00-4E64-4F1A-BAB8-2AC81ECD6BCD}"/>
</file>

<file path=customXml/itemProps2.xml><?xml version="1.0" encoding="utf-8"?>
<ds:datastoreItem xmlns:ds="http://schemas.openxmlformats.org/officeDocument/2006/customXml" ds:itemID="{80F59432-BE0A-45DB-AB11-75E560EF0528}"/>
</file>

<file path=customXml/itemProps3.xml><?xml version="1.0" encoding="utf-8"?>
<ds:datastoreItem xmlns:ds="http://schemas.openxmlformats.org/officeDocument/2006/customXml" ds:itemID="{C41837F0-DF34-42D8-9360-DA9864310482}"/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217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Montserrat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Edinburgh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Antonia Sewell</dc:creator>
  <cp:lastModifiedBy>Antonia Sewell</cp:lastModifiedBy>
  <cp:revision>1</cp:revision>
  <dcterms:created xsi:type="dcterms:W3CDTF">2026-07-22T11:38:08Z</dcterms:created>
  <dcterms:modified xsi:type="dcterms:W3CDTF">2026-07-22T12:17:48Z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0x010100615961C85CE9C4458999A6D399E262FE</vt:lpwstr>
  </property>
</Properties>
</file>